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4" r:id="rId1"/>
  </p:sldMasterIdLst>
  <p:sldIdLst>
    <p:sldId id="256" r:id="rId2"/>
    <p:sldId id="260" r:id="rId3"/>
    <p:sldId id="272" r:id="rId4"/>
    <p:sldId id="290" r:id="rId5"/>
    <p:sldId id="261" r:id="rId6"/>
    <p:sldId id="259" r:id="rId7"/>
    <p:sldId id="288" r:id="rId8"/>
    <p:sldId id="289" r:id="rId9"/>
    <p:sldId id="291" r:id="rId10"/>
    <p:sldId id="283" r:id="rId11"/>
    <p:sldId id="271" r:id="rId12"/>
    <p:sldId id="273" r:id="rId13"/>
    <p:sldId id="274" r:id="rId14"/>
    <p:sldId id="280" r:id="rId15"/>
    <p:sldId id="292" r:id="rId16"/>
    <p:sldId id="257" r:id="rId17"/>
    <p:sldId id="258" r:id="rId18"/>
    <p:sldId id="295" r:id="rId19"/>
    <p:sldId id="285" r:id="rId20"/>
    <p:sldId id="293" r:id="rId21"/>
    <p:sldId id="286" r:id="rId22"/>
    <p:sldId id="268" r:id="rId23"/>
    <p:sldId id="269" r:id="rId24"/>
    <p:sldId id="270" r:id="rId25"/>
    <p:sldId id="287" r:id="rId26"/>
    <p:sldId id="276" r:id="rId27"/>
    <p:sldId id="277" r:id="rId28"/>
    <p:sldId id="263" r:id="rId29"/>
    <p:sldId id="264" r:id="rId30"/>
    <p:sldId id="294" r:id="rId31"/>
    <p:sldId id="296" r:id="rId32"/>
    <p:sldId id="265" r:id="rId33"/>
    <p:sldId id="266" r:id="rId34"/>
    <p:sldId id="278" r:id="rId35"/>
    <p:sldId id="267" r:id="rId36"/>
    <p:sldId id="279" r:id="rId37"/>
    <p:sldId id="282" r:id="rId38"/>
    <p:sldId id="28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5794"/>
  </p:normalViewPr>
  <p:slideViewPr>
    <p:cSldViewPr snapToGrid="0">
      <p:cViewPr varScale="1">
        <p:scale>
          <a:sx n="93" d="100"/>
          <a:sy n="93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06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6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104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16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36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140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42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076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7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75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4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48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94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9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80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1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gstevens@sjcme.edu" TargetMode="External"/><Relationship Id="rId2" Type="http://schemas.openxmlformats.org/officeDocument/2006/relationships/hyperlink" Target="mailto:gary.stevens@thorntonacademy.or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 engine parked inside a fire station">
            <a:extLst>
              <a:ext uri="{FF2B5EF4-FFF2-40B4-BE49-F238E27FC236}">
                <a16:creationId xmlns:a16="http://schemas.microsoft.com/office/drawing/2014/main" id="{61244D1E-4327-E947-8229-1451D12E9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204504-2BDE-1ED2-F873-283748582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dirty="0">
                <a:solidFill>
                  <a:srgbClr val="FFFF00"/>
                </a:solidFill>
              </a:rPr>
              <a:t>Emergency Action Planning:  Preparing for the Unexpected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C4EBB-697C-D23D-4B61-8F674554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Outside the Lines – “The Perimeter Game”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535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B359-CE9B-6A84-6C34-05CA53D9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Parking Lot Safety and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53F10-5C97-E079-F9C1-5CD6430CB3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23D4-24EB-4F80-562B-BED1D40A35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Do you know what is going on in the parking lot areas during your activities?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Personnel presence/check-ins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9217B-D0FE-9CDC-6BB8-AF6429467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56" y="2696902"/>
            <a:ext cx="4784370" cy="25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8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B359-CE9B-6A84-6C34-05CA53D9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Entrance and Egress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53F10-5C97-E079-F9C1-5CD6430CB3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23D4-24EB-4F80-562B-BED1D40A35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Signage as necessary</a:t>
            </a:r>
          </a:p>
          <a:p>
            <a:pPr lvl="1"/>
            <a:r>
              <a:rPr lang="en-US" sz="2400" b="1" dirty="0">
                <a:solidFill>
                  <a:srgbClr val="002060"/>
                </a:solidFill>
              </a:rPr>
              <a:t>Prohibitive Behaviors</a:t>
            </a:r>
          </a:p>
          <a:p>
            <a:r>
              <a:rPr lang="en-US" sz="2800" b="1" u="sng" dirty="0">
                <a:solidFill>
                  <a:srgbClr val="002060"/>
                </a:solidFill>
              </a:rPr>
              <a:t>Intuitive</a:t>
            </a:r>
            <a:r>
              <a:rPr lang="en-US" sz="2800" b="1" dirty="0">
                <a:solidFill>
                  <a:srgbClr val="002060"/>
                </a:solidFill>
              </a:rPr>
              <a:t> flow of traffic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Supervisory Personnel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Communication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5211-CB1C-0C29-24E5-EEB2F94C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02" y="2533601"/>
            <a:ext cx="5264146" cy="36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4A1A-7B3F-320E-BEFB-E1489086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Safety and Security in Ticketing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281BD-FAD6-5569-9FBE-417BB4B5A3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2745C-EA24-FE31-C31A-4CBBED7EB4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Where the money is</a:t>
            </a:r>
          </a:p>
          <a:p>
            <a:r>
              <a:rPr lang="en-US" b="1" dirty="0">
                <a:solidFill>
                  <a:srgbClr val="002060"/>
                </a:solidFill>
              </a:rPr>
              <a:t>Soft target for theft or violence</a:t>
            </a:r>
          </a:p>
          <a:p>
            <a:r>
              <a:rPr lang="en-US" b="1" dirty="0">
                <a:solidFill>
                  <a:srgbClr val="002060"/>
                </a:solidFill>
              </a:rPr>
              <a:t>Need for proper lighting</a:t>
            </a:r>
          </a:p>
          <a:p>
            <a:r>
              <a:rPr lang="en-US" b="1" dirty="0">
                <a:solidFill>
                  <a:srgbClr val="002060"/>
                </a:solidFill>
              </a:rPr>
              <a:t>Need for security presence</a:t>
            </a:r>
          </a:p>
          <a:p>
            <a:r>
              <a:rPr lang="en-US" b="1" dirty="0">
                <a:solidFill>
                  <a:srgbClr val="002060"/>
                </a:solidFill>
              </a:rPr>
              <a:t>Frequent “check-ins”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ED1E2-14E5-0D48-8722-E8E82A2BF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78663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11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40DDDE-20B7-C050-A756-CCD7A1F6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Managing Throughput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6E336F-4228-7B8B-8115-E99EAA7B45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740C4A-870E-A075-FCF0-FF250EB879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Clearly defined lines into the venue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Screening Protocols – may be site-specific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CPTED (Crime Prevention Through Environmental Design)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See and be seen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D1336-D2C7-758A-E278-BD484198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8" y="2560320"/>
            <a:ext cx="4718304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06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8C65-084E-BE35-306E-2A71C364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Your “Eyes” at an Athletic Event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5F326B-EF92-1A2A-7C79-C00EAE4988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Parking Attendants</a:t>
            </a:r>
          </a:p>
          <a:p>
            <a:r>
              <a:rPr lang="en-US" b="1" dirty="0"/>
              <a:t>Box Office Personnel</a:t>
            </a:r>
          </a:p>
          <a:p>
            <a:r>
              <a:rPr lang="en-US" b="1" dirty="0"/>
              <a:t>Director of Security</a:t>
            </a:r>
          </a:p>
          <a:p>
            <a:r>
              <a:rPr lang="en-US" b="1" dirty="0"/>
              <a:t>Police Officers</a:t>
            </a:r>
          </a:p>
          <a:p>
            <a:r>
              <a:rPr lang="en-US" b="1" dirty="0"/>
              <a:t>Concessionaires </a:t>
            </a:r>
          </a:p>
          <a:p>
            <a:r>
              <a:rPr lang="en-US" b="1" dirty="0"/>
              <a:t>Cameras – “artificial eyes”</a:t>
            </a:r>
          </a:p>
          <a:p>
            <a:pPr lvl="1"/>
            <a:r>
              <a:rPr lang="en-US" b="1" dirty="0"/>
              <a:t>Mounted</a:t>
            </a:r>
          </a:p>
          <a:p>
            <a:pPr lvl="1"/>
            <a:r>
              <a:rPr lang="en-US" b="1" dirty="0"/>
              <a:t>Affixed to personnel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FD31FB-55BC-AD75-742B-C7A361ED7C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9041" y="2719449"/>
            <a:ext cx="4813748" cy="2695699"/>
          </a:xfrm>
        </p:spPr>
      </p:pic>
    </p:spTree>
    <p:extLst>
      <p:ext uri="{BB962C8B-B14F-4D97-AF65-F5344CB8AC3E}">
        <p14:creationId xmlns:p14="http://schemas.microsoft.com/office/powerpoint/2010/main" val="137835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62B749A-A5D3-1820-A0A7-64A21CE7B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316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90D2376-8B73-32BD-0313-AFAECCBA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The Need for Planning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227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81872A-31D2-0D42-1539-769FC8C0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Dwight Eisenhower on Planning</a:t>
            </a:r>
          </a:p>
        </p:txBody>
      </p:sp>
      <p:pic>
        <p:nvPicPr>
          <p:cNvPr id="8" name="Content Placeholder 7" descr="A person in a uniform&#10;&#10;Description automatically generated with medium confidence">
            <a:extLst>
              <a:ext uri="{FF2B5EF4-FFF2-40B4-BE49-F238E27FC236}">
                <a16:creationId xmlns:a16="http://schemas.microsoft.com/office/drawing/2014/main" id="{F34A6F67-5E22-8F01-F143-43705319F4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320" y="2560638"/>
            <a:ext cx="2726560" cy="330993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5B71A-3A11-2921-D026-352FB4AAF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FF0000"/>
                </a:solidFill>
              </a:rPr>
              <a:t>“In preparing for battle, I have found that plans are worthless, but </a:t>
            </a:r>
            <a:r>
              <a:rPr lang="en-US" sz="3600" b="1" i="1" u="sng" dirty="0">
                <a:solidFill>
                  <a:srgbClr val="FF0000"/>
                </a:solidFill>
              </a:rPr>
              <a:t>planning</a:t>
            </a:r>
            <a:r>
              <a:rPr lang="en-US" sz="3600" b="1" i="1" dirty="0">
                <a:solidFill>
                  <a:srgbClr val="FF0000"/>
                </a:solidFill>
              </a:rPr>
              <a:t> is everything.”</a:t>
            </a:r>
          </a:p>
        </p:txBody>
      </p:sp>
    </p:spTree>
    <p:extLst>
      <p:ext uri="{BB962C8B-B14F-4D97-AF65-F5344CB8AC3E}">
        <p14:creationId xmlns:p14="http://schemas.microsoft.com/office/powerpoint/2010/main" val="3808144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81872A-31D2-0D42-1539-769FC8C0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Dwight Eisenhower on Planning</a:t>
            </a:r>
          </a:p>
        </p:txBody>
      </p:sp>
      <p:pic>
        <p:nvPicPr>
          <p:cNvPr id="8" name="Content Placeholder 7" descr="A person in a uniform&#10;&#10;Description automatically generated with medium confidence">
            <a:extLst>
              <a:ext uri="{FF2B5EF4-FFF2-40B4-BE49-F238E27FC236}">
                <a16:creationId xmlns:a16="http://schemas.microsoft.com/office/drawing/2014/main" id="{F34A6F67-5E22-8F01-F143-43705319F4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320" y="2560638"/>
            <a:ext cx="2726560" cy="330993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5B71A-3A11-2921-D026-352FB4AAF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dirty="0">
                <a:solidFill>
                  <a:srgbClr val="FF0000"/>
                </a:solidFill>
              </a:rPr>
              <a:t>“…the very definition of 'emergency' is that it is unexpected, therefore it is not going to happen the way you are planning.”</a:t>
            </a:r>
          </a:p>
        </p:txBody>
      </p:sp>
    </p:spTree>
    <p:extLst>
      <p:ext uri="{BB962C8B-B14F-4D97-AF65-F5344CB8AC3E}">
        <p14:creationId xmlns:p14="http://schemas.microsoft.com/office/powerpoint/2010/main" val="259385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A4B9E9-8EAE-308B-2888-301CE1535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8923DBE-263F-4782-C51C-97E3029D7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Expect the Unexpected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E8BBC4-CD1C-3655-0376-D945D406F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989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grass, scoreboard&#10;&#10;Description automatically generated">
            <a:extLst>
              <a:ext uri="{FF2B5EF4-FFF2-40B4-BE49-F238E27FC236}">
                <a16:creationId xmlns:a16="http://schemas.microsoft.com/office/drawing/2014/main" id="{96259098-B6A2-0732-0C13-713B19C89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1606" b="4620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D3138E-4105-6B78-DEFB-7D53ECE4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>
                <a:solidFill>
                  <a:srgbClr val="FFFFFF"/>
                </a:solidFill>
              </a:rPr>
              <a:t>The game is over . . . Or is it?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069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tadium&#10;&#10;Description automatically generated">
            <a:extLst>
              <a:ext uri="{FF2B5EF4-FFF2-40B4-BE49-F238E27FC236}">
                <a16:creationId xmlns:a16="http://schemas.microsoft.com/office/drawing/2014/main" id="{70686CA7-728B-2181-1F3B-2CEB8302B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6" b="38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grass, scoreboard&#10;&#10;Description automatically generated">
            <a:extLst>
              <a:ext uri="{FF2B5EF4-FFF2-40B4-BE49-F238E27FC236}">
                <a16:creationId xmlns:a16="http://schemas.microsoft.com/office/drawing/2014/main" id="{96259098-B6A2-0732-0C13-713B19C89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1606" b="4620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D3138E-4105-6B78-DEFB-7D53ECE4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>
                <a:solidFill>
                  <a:srgbClr val="FFFFFF"/>
                </a:solidFill>
              </a:rPr>
              <a:t>What happened during the game?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325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grass, scoreboard&#10;&#10;Description automatically generated">
            <a:extLst>
              <a:ext uri="{FF2B5EF4-FFF2-40B4-BE49-F238E27FC236}">
                <a16:creationId xmlns:a16="http://schemas.microsoft.com/office/drawing/2014/main" id="{96259098-B6A2-0732-0C13-713B19C89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1606" b="462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D3138E-4105-6B78-DEFB-7D53ECE4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>
                <a:solidFill>
                  <a:srgbClr val="FFFFFF"/>
                </a:solidFill>
              </a:rPr>
              <a:t>What </a:t>
            </a:r>
            <a:r>
              <a:rPr lang="en-US" sz="5000" b="1" u="sng">
                <a:solidFill>
                  <a:srgbClr val="FFFFFF"/>
                </a:solidFill>
              </a:rPr>
              <a:t>could</a:t>
            </a:r>
            <a:r>
              <a:rPr lang="en-US" sz="5000" b="1">
                <a:solidFill>
                  <a:srgbClr val="FFFFFF"/>
                </a:solidFill>
              </a:rPr>
              <a:t> occur after the game?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6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6150-10CB-E8E6-08B1-4EC06B34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Postgame:  Areas for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6F585-4570-9D9B-FD70-EBC83462C8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There may be clues that problems exist that may drift out to the perimeter!!!!</a:t>
            </a:r>
          </a:p>
          <a:p>
            <a:r>
              <a:rPr lang="en-US" b="1" dirty="0">
                <a:solidFill>
                  <a:srgbClr val="002060"/>
                </a:solidFill>
              </a:rPr>
              <a:t>Anger in the crowd</a:t>
            </a:r>
          </a:p>
          <a:p>
            <a:r>
              <a:rPr lang="en-US" b="1" dirty="0">
                <a:solidFill>
                  <a:srgbClr val="002060"/>
                </a:solidFill>
              </a:rPr>
              <a:t>An angry or animated coach</a:t>
            </a:r>
          </a:p>
          <a:p>
            <a:r>
              <a:rPr lang="en-US" b="1" dirty="0">
                <a:solidFill>
                  <a:srgbClr val="002060"/>
                </a:solidFill>
              </a:rPr>
              <a:t>The “controversial call”</a:t>
            </a:r>
          </a:p>
          <a:p>
            <a:r>
              <a:rPr lang="en-US" b="1" dirty="0">
                <a:solidFill>
                  <a:srgbClr val="002060"/>
                </a:solidFill>
              </a:rPr>
              <a:t>Student sections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Behavior of Individuals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Group chanting that goes awry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4F843-98A2-74F0-323F-538729C0BE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307C1-95DC-065B-3690-B74B87C44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60320"/>
            <a:ext cx="5285184" cy="29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68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22EA2E-EB2C-06C1-24ED-3EDA7823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Addressing Officials Safety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0C52E1-2522-E04F-3BB1-EBB503732B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9B2F9-49A0-3EC5-0F08-838D8927DA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Having an “Escape Hatch”</a:t>
            </a:r>
          </a:p>
          <a:p>
            <a:r>
              <a:rPr lang="en-US" b="1" dirty="0">
                <a:solidFill>
                  <a:srgbClr val="C00000"/>
                </a:solidFill>
              </a:rPr>
              <a:t>Plan B</a:t>
            </a:r>
          </a:p>
          <a:p>
            <a:r>
              <a:rPr lang="en-US" b="1" dirty="0">
                <a:solidFill>
                  <a:srgbClr val="C00000"/>
                </a:solidFill>
              </a:rPr>
              <a:t>Case Study:  New Hampshire Lacrosse Officials</a:t>
            </a:r>
          </a:p>
          <a:p>
            <a:r>
              <a:rPr lang="en-US" b="1" dirty="0">
                <a:solidFill>
                  <a:srgbClr val="C00000"/>
                </a:solidFill>
              </a:rPr>
              <a:t>The need for a safe escort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B924CB-B54A-6C0C-6DBB-2278E14FF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76" y="2673751"/>
            <a:ext cx="4948177" cy="27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tadium&#10;&#10;Description automatically generated">
            <a:extLst>
              <a:ext uri="{FF2B5EF4-FFF2-40B4-BE49-F238E27FC236}">
                <a16:creationId xmlns:a16="http://schemas.microsoft.com/office/drawing/2014/main" id="{70686CA7-728B-2181-1F3B-2CEB8302B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6" b="38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3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0C4F-A608-3D3C-F756-CA00A14B5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Egress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1A7DD-C1F3-24D6-B220-B9029AB29F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Home Team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Visiting Team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Spectators </a:t>
            </a:r>
          </a:p>
          <a:p>
            <a:pPr lvl="1"/>
            <a:r>
              <a:rPr lang="en-US" sz="2800" b="1" dirty="0">
                <a:solidFill>
                  <a:srgbClr val="C00000"/>
                </a:solidFill>
              </a:rPr>
              <a:t>Multiple Egress Points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Eyes on the queue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Support</a:t>
            </a:r>
          </a:p>
          <a:p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90659F-A5B2-6BBB-2FBB-E758340D3F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0E798-9484-7DF2-E4B6-5A1DA2FC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449" y="2439615"/>
            <a:ext cx="2516653" cy="36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79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76B8D629-763A-692D-2525-91CDD6117F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35000"/>
          </a:blip>
          <a:srcRect l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044FA0-C437-C55D-023C-3850F997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Resources for Managing the Perimeter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C9F1C-DF8C-82D7-4F04-9821CB8F0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Additional Personnel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School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Parking Staff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Security/Police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EMS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Athletic Trainers on call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5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76B8D629-763A-692D-2525-91CDD6117F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 amt="35000"/>
          </a:blip>
          <a:srcRect l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044FA0-C437-C55D-023C-3850F997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Resources for Managing the Perimeter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C9F1C-DF8C-82D7-4F04-9821CB8F0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Know the talents of those assisting you</a:t>
            </a:r>
          </a:p>
          <a:p>
            <a:pPr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Skill Set Inventory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CPR/AED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First Aid Training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Languages (including ASL)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Registered Nurses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Hazardous Materials Training</a:t>
            </a:r>
          </a:p>
          <a:p>
            <a:pPr lvl="1">
              <a:lnSpc>
                <a:spcPct val="90000"/>
              </a:lnSpc>
            </a:pPr>
            <a:r>
              <a:rPr lang="en-US" sz="1700" b="1" dirty="0">
                <a:solidFill>
                  <a:srgbClr val="FFFF00"/>
                </a:solidFill>
              </a:rPr>
              <a:t>CDL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75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ACE3-EA05-97F8-4ED7-D2848F671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Planning for the WCS (Worst Case Scenario)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69F46-71DD-3302-E0D9-40F078F06B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415ACC-3916-38B5-84B8-F4F89B579E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What are the worst case scenarios that you can imagine?</a:t>
            </a:r>
          </a:p>
          <a:p>
            <a:r>
              <a:rPr lang="en-US" b="1" dirty="0"/>
              <a:t>How vulnerable is your school campus or athletic venue?</a:t>
            </a:r>
          </a:p>
          <a:p>
            <a:r>
              <a:rPr lang="en-US" b="1" dirty="0"/>
              <a:t>What will be your response?</a:t>
            </a:r>
          </a:p>
          <a:p>
            <a:r>
              <a:rPr lang="en-US" b="1" u="sng" dirty="0">
                <a:solidFill>
                  <a:srgbClr val="FFFF00"/>
                </a:solidFill>
                <a:highlight>
                  <a:srgbClr val="FF0000"/>
                </a:highlight>
              </a:rPr>
              <a:t>Expect the unexpected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F3AE8-868E-E08B-FE14-89E0848F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560320"/>
            <a:ext cx="3810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95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0EBBA-2FB4-1A5C-8634-3F8653DA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Table Top Exercises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68F49E-76C6-2D26-0720-EB4813CC7A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8042" y="2911154"/>
            <a:ext cx="3841863" cy="226301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4534B-EA06-5BC8-7727-10A503375B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Develop likely and unlikely, yet </a:t>
            </a:r>
            <a:r>
              <a:rPr lang="en-US" b="1" u="sng" dirty="0"/>
              <a:t>possible</a:t>
            </a:r>
            <a:r>
              <a:rPr lang="en-US" b="1" dirty="0"/>
              <a:t>, scenarios</a:t>
            </a:r>
          </a:p>
          <a:p>
            <a:r>
              <a:rPr lang="en-US" b="1" dirty="0"/>
              <a:t>Assemble your team</a:t>
            </a:r>
          </a:p>
          <a:p>
            <a:r>
              <a:rPr lang="en-US" b="1" dirty="0"/>
              <a:t>Document:</a:t>
            </a:r>
          </a:p>
          <a:p>
            <a:pPr lvl="1"/>
            <a:r>
              <a:rPr lang="en-US" b="1" dirty="0"/>
              <a:t>Who was present</a:t>
            </a:r>
          </a:p>
          <a:p>
            <a:pPr lvl="1"/>
            <a:r>
              <a:rPr lang="en-US" b="1" dirty="0"/>
              <a:t>Conclusions reached</a:t>
            </a:r>
          </a:p>
          <a:p>
            <a:pPr lvl="1"/>
            <a:r>
              <a:rPr lang="en-US" b="1" dirty="0"/>
              <a:t>Date</a:t>
            </a:r>
          </a:p>
          <a:p>
            <a:r>
              <a:rPr lang="en-US" b="1" dirty="0"/>
              <a:t>Revisit scenarios as necessary</a:t>
            </a:r>
          </a:p>
          <a:p>
            <a:pPr marL="457200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126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8CC6CB18-266A-20DC-9A7F-41339C5A0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99467-3CAF-A4BE-200D-911748B6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226" y="1272219"/>
            <a:ext cx="6818842" cy="211444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Safety, Security, and Emergency Planning Beyond the Game or Venue Itself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DB605-A876-EA9C-2775-B7002E008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398" y="3657597"/>
            <a:ext cx="6815669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100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018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2B819D-CC31-407E-85A4-38D86944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33B347-AE1B-487E-9813-FC88C0DD7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2" y="469900"/>
            <a:ext cx="11239500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contourW="12700">
            <a:bevelT w="6350" h="6350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E02B2F-D95A-47B1-8DA1-163D34260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EC2142-37ED-E6C4-7B34-5805A4225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Scenarios to Consider in the 21</a:t>
            </a:r>
            <a:r>
              <a:rPr lang="en-US" b="1" baseline="30000" dirty="0">
                <a:solidFill>
                  <a:schemeClr val="bg1"/>
                </a:solidFill>
              </a:rPr>
              <a:t>st</a:t>
            </a:r>
            <a:r>
              <a:rPr lang="en-US" b="1" dirty="0">
                <a:solidFill>
                  <a:schemeClr val="bg1"/>
                </a:solidFill>
              </a:rPr>
              <a:t> Century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867580-55A6-4E67-A38E-4D1E3D4FB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F4F1E0D-BA5A-2318-FDD4-B6F09C430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Active Shooter</a:t>
            </a:r>
          </a:p>
          <a:p>
            <a:r>
              <a:rPr lang="en-US" b="1" dirty="0">
                <a:solidFill>
                  <a:schemeClr val="bg1"/>
                </a:solidFill>
              </a:rPr>
              <a:t>Explosion</a:t>
            </a:r>
          </a:p>
          <a:p>
            <a:r>
              <a:rPr lang="en-US" b="1" dirty="0">
                <a:solidFill>
                  <a:schemeClr val="bg1"/>
                </a:solidFill>
              </a:rPr>
              <a:t>Major Fight</a:t>
            </a:r>
          </a:p>
          <a:p>
            <a:r>
              <a:rPr lang="en-US" b="1" dirty="0">
                <a:solidFill>
                  <a:schemeClr val="bg1"/>
                </a:solidFill>
              </a:rPr>
              <a:t>Automobile Accident on the Property or Nearby</a:t>
            </a:r>
          </a:p>
          <a:p>
            <a:r>
              <a:rPr lang="en-US" b="1" dirty="0">
                <a:solidFill>
                  <a:schemeClr val="bg1"/>
                </a:solidFill>
              </a:rPr>
              <a:t>Chemical Spills</a:t>
            </a:r>
          </a:p>
          <a:p>
            <a:r>
              <a:rPr lang="en-US" b="1" dirty="0">
                <a:solidFill>
                  <a:schemeClr val="bg1"/>
                </a:solidFill>
              </a:rPr>
              <a:t>Major Medical Incident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Maine scenario – Fall, 2022</a:t>
            </a:r>
          </a:p>
        </p:txBody>
      </p:sp>
    </p:spTree>
    <p:extLst>
      <p:ext uri="{BB962C8B-B14F-4D97-AF65-F5344CB8AC3E}">
        <p14:creationId xmlns:p14="http://schemas.microsoft.com/office/powerpoint/2010/main" val="802692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icycle parked beside a large tree in an open field">
            <a:extLst>
              <a:ext uri="{FF2B5EF4-FFF2-40B4-BE49-F238E27FC236}">
                <a16:creationId xmlns:a16="http://schemas.microsoft.com/office/drawing/2014/main" id="{DD581910-1291-AC7D-AA64-B4314A67C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630" b="101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C83C43-60D7-22D8-840F-92B6D9C84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Caden and His Bicycle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32947C-DFE3-274B-3202-20F7857CB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057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07BECF-8B62-BF47-9AAD-F09DF326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Resource for Table Top Exercises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E6D21-6C5F-2B7A-B716-5ED3CE941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Idaho state government website</a:t>
            </a:r>
          </a:p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schoolsafety.idaho.gov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/ten-minute-tabletop/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555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2B819D-CC31-407E-85A4-38D86944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33B347-AE1B-487E-9813-FC88C0DD7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2" y="469900"/>
            <a:ext cx="11239500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contourW="12700">
            <a:bevelT w="6350" h="6350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E02B2F-D95A-47B1-8DA1-163D34260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DDB3-92F3-5DFF-A45C-2BAEE2A8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Need for Training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867580-55A6-4E67-A38E-4D1E3D4FB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F265D-2ABE-7343-4153-B16C6F51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Event Staff Meetings – make them meaningful and interactive</a:t>
            </a:r>
          </a:p>
          <a:p>
            <a:r>
              <a:rPr lang="en-US" b="1">
                <a:solidFill>
                  <a:schemeClr val="bg1"/>
                </a:solidFill>
              </a:rPr>
              <a:t>Bring in Experts to talk with your team – Members of local police and EMS</a:t>
            </a:r>
          </a:p>
          <a:p>
            <a:r>
              <a:rPr lang="en-US" b="1">
                <a:solidFill>
                  <a:schemeClr val="bg1"/>
                </a:solidFill>
              </a:rPr>
              <a:t>Use of visuals – maps/photographs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Numbered areas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Display</a:t>
            </a:r>
          </a:p>
        </p:txBody>
      </p:sp>
    </p:spTree>
    <p:extLst>
      <p:ext uri="{BB962C8B-B14F-4D97-AF65-F5344CB8AC3E}">
        <p14:creationId xmlns:p14="http://schemas.microsoft.com/office/powerpoint/2010/main" val="2755407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2B819D-CC31-407E-85A4-38D86944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33B347-AE1B-487E-9813-FC88C0DD7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2" y="469900"/>
            <a:ext cx="11239500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contourW="12700">
            <a:bevelT w="6350" h="6350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E02B2F-D95A-47B1-8DA1-163D34260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DDB3-92F3-5DFF-A45C-2BAEE2A8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Need for Practice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867580-55A6-4E67-A38E-4D1E3D4FB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042" y="2400639"/>
            <a:ext cx="92738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F265D-2ABE-7343-4153-B16C6F51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“Walk Throughs” </a:t>
            </a:r>
          </a:p>
          <a:p>
            <a:r>
              <a:rPr lang="en-US" b="1">
                <a:solidFill>
                  <a:schemeClr val="bg1"/>
                </a:solidFill>
              </a:rPr>
              <a:t>Zac Stevenson – “Radio Call” Rehearsals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Pregame – Before fans arrive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Pregame – After fans arrive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During the Game</a:t>
            </a:r>
          </a:p>
          <a:p>
            <a:pPr marL="457200" lvl="1" indent="0">
              <a:buNone/>
            </a:pP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71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D589D5-64A5-B203-DD0A-F938E0EB8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F6CDED9-9C0E-0FD8-B793-E3EF8274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1" dirty="0">
                <a:solidFill>
                  <a:srgbClr val="00B0F0"/>
                </a:solidFill>
              </a:rPr>
              <a:t>MetLife Stadium – The Meadowlands, New Jersey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87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photo of a stopwatch with a pool in the background">
            <a:extLst>
              <a:ext uri="{FF2B5EF4-FFF2-40B4-BE49-F238E27FC236}">
                <a16:creationId xmlns:a16="http://schemas.microsoft.com/office/drawing/2014/main" id="{9EC75387-D3C2-33C4-4881-14E935AAE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9CE52-D13A-7522-CD92-5B9659FB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>
                <a:solidFill>
                  <a:srgbClr val="FFFF00"/>
                </a:solidFill>
              </a:rPr>
              <a:t>The Perimeter:  Other Questions to Consider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563B0-5022-3A69-7B38-46143F517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41486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How are you managing threats to safety communicated on social media?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Practices taking place on secondary venues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Games taking place at off-campus facilities (ex. golf, swimming, </a:t>
            </a:r>
            <a:r>
              <a:rPr lang="en-US" b="1" dirty="0" err="1">
                <a:solidFill>
                  <a:srgbClr val="FFFF00"/>
                </a:solidFill>
              </a:rPr>
              <a:t>subvarsity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Non-Athletic Activities – What measures are in place to support the supervisors and participants?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Band rehearsal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Play practice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“Swatting” – How might that impact your athletic program?</a:t>
            </a:r>
          </a:p>
        </p:txBody>
      </p:sp>
    </p:spTree>
    <p:extLst>
      <p:ext uri="{BB962C8B-B14F-4D97-AF65-F5344CB8AC3E}">
        <p14:creationId xmlns:p14="http://schemas.microsoft.com/office/powerpoint/2010/main" val="1362410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01A9-5C87-5B7D-E7D7-E1FEE3F85DE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563A6-91BE-7269-E911-B3275534EC5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Gary Stevens, CMAA</a:t>
            </a:r>
          </a:p>
          <a:p>
            <a:r>
              <a:rPr lang="en-US" b="1" dirty="0">
                <a:solidFill>
                  <a:srgbClr val="C00000"/>
                </a:solidFill>
              </a:rPr>
              <a:t>Thornton Academy – Saco, Maine</a:t>
            </a:r>
          </a:p>
          <a:p>
            <a:r>
              <a:rPr lang="en-US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gary.stevens@thorntonacademy.org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gstevens@sjcme.edu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Office:  (207)-602-4406</a:t>
            </a:r>
          </a:p>
          <a:p>
            <a:r>
              <a:rPr lang="en-US" b="1" dirty="0">
                <a:solidFill>
                  <a:srgbClr val="C00000"/>
                </a:solidFill>
              </a:rPr>
              <a:t>Cell:  (207)-671-4578</a:t>
            </a:r>
          </a:p>
        </p:txBody>
      </p:sp>
    </p:spTree>
    <p:extLst>
      <p:ext uri="{BB962C8B-B14F-4D97-AF65-F5344CB8AC3E}">
        <p14:creationId xmlns:p14="http://schemas.microsoft.com/office/powerpoint/2010/main" val="2921418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7F04-4CF5-5DE9-5280-F894F101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Thank you for attending!!!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DAC25-6263-2D1B-8DDA-AF2ADDA93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B34B1-9524-C37E-A165-4F647CB5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562" y="2892465"/>
            <a:ext cx="5078929" cy="25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2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5FC66B8-D227-BCDB-CCD3-1E1FB919C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060" b="18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3C9F6-DA48-0345-BD72-5C3AD936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Focus:  The Perimeter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57F6699-A0C5-6272-0D86-355A0FCE8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buNone/>
            </a:pPr>
            <a:endParaRPr lang="en-US" b="1" dirty="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0656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8CC6CB18-266A-20DC-9A7F-41339C5A0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99467-3CAF-A4BE-200D-911748B6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0" y="1871133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1" dirty="0">
                <a:solidFill>
                  <a:srgbClr val="002060"/>
                </a:solidFill>
              </a:rPr>
              <a:t>What is the </a:t>
            </a:r>
            <a:r>
              <a:rPr lang="en-US" sz="4600" b="1" u="sng" dirty="0">
                <a:solidFill>
                  <a:srgbClr val="002060"/>
                </a:solidFill>
              </a:rPr>
              <a:t>perimeter</a:t>
            </a:r>
            <a:r>
              <a:rPr lang="en-US" sz="4600" b="1" dirty="0">
                <a:solidFill>
                  <a:srgbClr val="002060"/>
                </a:solidFill>
              </a:rPr>
              <a:t> that you are responsible for?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DB605-A876-EA9C-2775-B7002E008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2400" y="3657597"/>
            <a:ext cx="6815669" cy="132080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7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ampus&#10;&#10;Description automatically generated with low confidence">
            <a:extLst>
              <a:ext uri="{FF2B5EF4-FFF2-40B4-BE49-F238E27FC236}">
                <a16:creationId xmlns:a16="http://schemas.microsoft.com/office/drawing/2014/main" id="{E46924F6-F2AD-A746-BC46-168A18778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82DB59-BB96-CCDF-3AA2-D7CBB63B0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21055" r="1" b="428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E845CF-4658-BE29-713C-8A3F8034F4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2398" y="1871131"/>
            <a:ext cx="6815669" cy="1515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FF0000"/>
                </a:solidFill>
              </a:rPr>
              <a:t>Dr. John Olson, CMAA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2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AAAE1A-53B8-47A1-9010-1BDF4E1F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John Olson, CMAA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9194D-4992-15B5-F3CC-39C895CE4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tx1"/>
                </a:solidFill>
              </a:rPr>
              <a:t>“You are considered to be the content expert in your field and have a legal responsibility.”</a:t>
            </a:r>
          </a:p>
          <a:p>
            <a:r>
              <a:rPr lang="en-US" sz="3200" b="1" i="1" dirty="0">
                <a:solidFill>
                  <a:schemeClr val="tx1"/>
                </a:solidFill>
              </a:rPr>
              <a:t>“If you could have known, you should have known.”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D37EA-C245-0CD8-8A5A-B7C2C6759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475" y="4394530"/>
            <a:ext cx="14605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01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B359-CE9B-6A84-6C34-05CA53D9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Parking Lot Safety and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53F10-5C97-E079-F9C1-5CD6430CB3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23D4-24EB-4F80-562B-BED1D40A35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Clearly lined and defined spaces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Numbered parking spaces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Designation of Areas (similar to airport parking garages)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Well-lit (LED lighting)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9217B-D0FE-9CDC-6BB8-AF6429467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56" y="2696902"/>
            <a:ext cx="4784370" cy="25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92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{4EC940D0-B5A0-794F-B413-936714396B38}tf10001064</Template>
  <TotalTime>220</TotalTime>
  <Words>760</Words>
  <Application>Microsoft Macintosh PowerPoint</Application>
  <PresentationFormat>Widescreen</PresentationFormat>
  <Paragraphs>142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Cambria</vt:lpstr>
      <vt:lpstr>Garamond</vt:lpstr>
      <vt:lpstr>Organic</vt:lpstr>
      <vt:lpstr>Emergency Action Planning:  Preparing for the Unexpected</vt:lpstr>
      <vt:lpstr>PowerPoint Presentation</vt:lpstr>
      <vt:lpstr>Safety, Security, and Emergency Planning Beyond the Game or Venue Itself</vt:lpstr>
      <vt:lpstr>Focus:  The Perimeter</vt:lpstr>
      <vt:lpstr>What is the perimeter that you are responsible for?</vt:lpstr>
      <vt:lpstr>PowerPoint Presentation</vt:lpstr>
      <vt:lpstr>Dr. John Olson, CMAA</vt:lpstr>
      <vt:lpstr>Dr. John Olson, CMAA</vt:lpstr>
      <vt:lpstr>Parking Lot Safety and Security</vt:lpstr>
      <vt:lpstr>Parking Lot Safety and Security</vt:lpstr>
      <vt:lpstr>Entrance and Egress Points</vt:lpstr>
      <vt:lpstr>Safety and Security in Ticketing Areas</vt:lpstr>
      <vt:lpstr>Managing Throughput</vt:lpstr>
      <vt:lpstr>Your “Eyes” at an Athletic Event</vt:lpstr>
      <vt:lpstr>The Need for Planning</vt:lpstr>
      <vt:lpstr>Dwight Eisenhower on Planning</vt:lpstr>
      <vt:lpstr>Dwight Eisenhower on Planning</vt:lpstr>
      <vt:lpstr>Expect the Unexpected</vt:lpstr>
      <vt:lpstr>The game is over . . . Or is it?</vt:lpstr>
      <vt:lpstr>What happened during the game?</vt:lpstr>
      <vt:lpstr>What could occur after the game?</vt:lpstr>
      <vt:lpstr>Postgame:  Areas for Concern</vt:lpstr>
      <vt:lpstr>Addressing Officials Safety</vt:lpstr>
      <vt:lpstr>PowerPoint Presentation</vt:lpstr>
      <vt:lpstr>Egress Patterns</vt:lpstr>
      <vt:lpstr>Resources for Managing the Perimeter</vt:lpstr>
      <vt:lpstr>Resources for Managing the Perimeter</vt:lpstr>
      <vt:lpstr>Planning for the WCS (Worst Case Scenario)</vt:lpstr>
      <vt:lpstr>Table Top Exercises</vt:lpstr>
      <vt:lpstr>Scenarios to Consider in the 21st Century</vt:lpstr>
      <vt:lpstr>Caden and His Bicycle</vt:lpstr>
      <vt:lpstr>Resource for Table Top Exercises</vt:lpstr>
      <vt:lpstr>Need for Training</vt:lpstr>
      <vt:lpstr>Need for Practice</vt:lpstr>
      <vt:lpstr>MetLife Stadium – The Meadowlands, New Jersey</vt:lpstr>
      <vt:lpstr>The Perimeter:  Other Questions to Consider</vt:lpstr>
      <vt:lpstr>Contact Information</vt:lpstr>
      <vt:lpstr>Thank you for attending!!!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Stevens, Gary</dc:creator>
  <cp:lastModifiedBy>Stevens, Gary</cp:lastModifiedBy>
  <cp:revision>65</cp:revision>
  <dcterms:created xsi:type="dcterms:W3CDTF">2022-11-13T22:04:06Z</dcterms:created>
  <dcterms:modified xsi:type="dcterms:W3CDTF">2022-11-25T13:54:34Z</dcterms:modified>
</cp:coreProperties>
</file>