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56" r:id="rId2"/>
    <p:sldId id="257" r:id="rId3"/>
    <p:sldId id="283" r:id="rId4"/>
    <p:sldId id="258" r:id="rId5"/>
    <p:sldId id="259" r:id="rId6"/>
    <p:sldId id="284" r:id="rId7"/>
    <p:sldId id="285" r:id="rId8"/>
    <p:sldId id="294" r:id="rId9"/>
    <p:sldId id="293" r:id="rId10"/>
    <p:sldId id="292" r:id="rId11"/>
    <p:sldId id="291" r:id="rId12"/>
    <p:sldId id="290" r:id="rId13"/>
    <p:sldId id="289" r:id="rId14"/>
    <p:sldId id="288" r:id="rId15"/>
    <p:sldId id="287" r:id="rId16"/>
    <p:sldId id="298" r:id="rId17"/>
    <p:sldId id="297" r:id="rId18"/>
    <p:sldId id="296" r:id="rId19"/>
    <p:sldId id="320" r:id="rId20"/>
    <p:sldId id="626" r:id="rId21"/>
    <p:sldId id="459" r:id="rId22"/>
    <p:sldId id="302" r:id="rId23"/>
    <p:sldId id="301" r:id="rId24"/>
    <p:sldId id="300" r:id="rId25"/>
    <p:sldId id="318" r:id="rId26"/>
    <p:sldId id="299" r:id="rId27"/>
    <p:sldId id="319" r:id="rId28"/>
    <p:sldId id="286" r:id="rId29"/>
    <p:sldId id="304" r:id="rId30"/>
    <p:sldId id="303" r:id="rId31"/>
    <p:sldId id="486" r:id="rId32"/>
    <p:sldId id="492" r:id="rId33"/>
    <p:sldId id="627" r:id="rId34"/>
    <p:sldId id="31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71"/>
    <p:restoredTop sz="70476"/>
  </p:normalViewPr>
  <p:slideViewPr>
    <p:cSldViewPr snapToGrid="0" snapToObjects="1">
      <p:cViewPr varScale="1">
        <p:scale>
          <a:sx n="88" d="100"/>
          <a:sy n="88" d="100"/>
        </p:scale>
        <p:origin x="208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C7AC3E-7DAE-8D4C-A87E-4E5580728877}" type="datetimeFigureOut">
              <a:rPr lang="en-US" smtClean="0"/>
              <a:t>2/26/25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C005D3-EBB0-0842-93AA-B6B60AC023ED}" type="slidenum">
              <a:rPr lang="en-US" smtClean="0"/>
              <a:t>‹#›</a:t>
            </a:fld>
            <a:endParaRPr lang="en-US" dirty="0"/>
          </a:p>
        </p:txBody>
      </p:sp>
    </p:spTree>
    <p:extLst>
      <p:ext uri="{BB962C8B-B14F-4D97-AF65-F5344CB8AC3E}">
        <p14:creationId xmlns:p14="http://schemas.microsoft.com/office/powerpoint/2010/main" val="2453197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C005D3-EBB0-0842-93AA-B6B60AC023ED}" type="slidenum">
              <a:rPr lang="en-US" smtClean="0"/>
              <a:t>1</a:t>
            </a:fld>
            <a:endParaRPr lang="en-US" dirty="0"/>
          </a:p>
        </p:txBody>
      </p:sp>
    </p:spTree>
    <p:extLst>
      <p:ext uri="{BB962C8B-B14F-4D97-AF65-F5344CB8AC3E}">
        <p14:creationId xmlns:p14="http://schemas.microsoft.com/office/powerpoint/2010/main" val="40610298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C005D3-EBB0-0842-93AA-B6B60AC023ED}" type="slidenum">
              <a:rPr lang="en-US" smtClean="0"/>
              <a:t>10</a:t>
            </a:fld>
            <a:endParaRPr lang="en-US" dirty="0"/>
          </a:p>
        </p:txBody>
      </p:sp>
    </p:spTree>
    <p:extLst>
      <p:ext uri="{BB962C8B-B14F-4D97-AF65-F5344CB8AC3E}">
        <p14:creationId xmlns:p14="http://schemas.microsoft.com/office/powerpoint/2010/main" val="42145306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Engagement: meetings, conference events, expected attendance</a:t>
            </a:r>
          </a:p>
        </p:txBody>
      </p:sp>
      <p:sp>
        <p:nvSpPr>
          <p:cNvPr id="4" name="Slide Number Placeholder 3"/>
          <p:cNvSpPr>
            <a:spLocks noGrp="1"/>
          </p:cNvSpPr>
          <p:nvPr>
            <p:ph type="sldNum" sz="quarter" idx="5"/>
          </p:nvPr>
        </p:nvSpPr>
        <p:spPr/>
        <p:txBody>
          <a:bodyPr/>
          <a:lstStyle/>
          <a:p>
            <a:fld id="{A3C005D3-EBB0-0842-93AA-B6B60AC023ED}" type="slidenum">
              <a:rPr lang="en-US" smtClean="0"/>
              <a:t>11</a:t>
            </a:fld>
            <a:endParaRPr lang="en-US" dirty="0"/>
          </a:p>
        </p:txBody>
      </p:sp>
    </p:spTree>
    <p:extLst>
      <p:ext uri="{BB962C8B-B14F-4D97-AF65-F5344CB8AC3E}">
        <p14:creationId xmlns:p14="http://schemas.microsoft.com/office/powerpoint/2010/main" val="6934624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Engagement: meetings, conference events, expected attendance</a:t>
            </a:r>
          </a:p>
        </p:txBody>
      </p:sp>
      <p:sp>
        <p:nvSpPr>
          <p:cNvPr id="4" name="Slide Number Placeholder 3"/>
          <p:cNvSpPr>
            <a:spLocks noGrp="1"/>
          </p:cNvSpPr>
          <p:nvPr>
            <p:ph type="sldNum" sz="quarter" idx="5"/>
          </p:nvPr>
        </p:nvSpPr>
        <p:spPr/>
        <p:txBody>
          <a:bodyPr/>
          <a:lstStyle/>
          <a:p>
            <a:fld id="{A3C005D3-EBB0-0842-93AA-B6B60AC023ED}" type="slidenum">
              <a:rPr lang="en-US" smtClean="0"/>
              <a:t>12</a:t>
            </a:fld>
            <a:endParaRPr lang="en-US" dirty="0"/>
          </a:p>
        </p:txBody>
      </p:sp>
    </p:spTree>
    <p:extLst>
      <p:ext uri="{BB962C8B-B14F-4D97-AF65-F5344CB8AC3E}">
        <p14:creationId xmlns:p14="http://schemas.microsoft.com/office/powerpoint/2010/main" val="17370556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Engagement: meetings, conference events, expected attendance</a:t>
            </a:r>
          </a:p>
        </p:txBody>
      </p:sp>
      <p:sp>
        <p:nvSpPr>
          <p:cNvPr id="4" name="Slide Number Placeholder 3"/>
          <p:cNvSpPr>
            <a:spLocks noGrp="1"/>
          </p:cNvSpPr>
          <p:nvPr>
            <p:ph type="sldNum" sz="quarter" idx="5"/>
          </p:nvPr>
        </p:nvSpPr>
        <p:spPr/>
        <p:txBody>
          <a:bodyPr/>
          <a:lstStyle/>
          <a:p>
            <a:fld id="{A3C005D3-EBB0-0842-93AA-B6B60AC023ED}" type="slidenum">
              <a:rPr lang="en-US" smtClean="0"/>
              <a:t>13</a:t>
            </a:fld>
            <a:endParaRPr lang="en-US" dirty="0"/>
          </a:p>
        </p:txBody>
      </p:sp>
    </p:spTree>
    <p:extLst>
      <p:ext uri="{BB962C8B-B14F-4D97-AF65-F5344CB8AC3E}">
        <p14:creationId xmlns:p14="http://schemas.microsoft.com/office/powerpoint/2010/main" val="39708693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Engagement: meetings, conference events, expected attendance</a:t>
            </a:r>
          </a:p>
        </p:txBody>
      </p:sp>
      <p:sp>
        <p:nvSpPr>
          <p:cNvPr id="4" name="Slide Number Placeholder 3"/>
          <p:cNvSpPr>
            <a:spLocks noGrp="1"/>
          </p:cNvSpPr>
          <p:nvPr>
            <p:ph type="sldNum" sz="quarter" idx="5"/>
          </p:nvPr>
        </p:nvSpPr>
        <p:spPr/>
        <p:txBody>
          <a:bodyPr/>
          <a:lstStyle/>
          <a:p>
            <a:fld id="{A3C005D3-EBB0-0842-93AA-B6B60AC023ED}" type="slidenum">
              <a:rPr lang="en-US" smtClean="0"/>
              <a:t>14</a:t>
            </a:fld>
            <a:endParaRPr lang="en-US" dirty="0"/>
          </a:p>
        </p:txBody>
      </p:sp>
    </p:spTree>
    <p:extLst>
      <p:ext uri="{BB962C8B-B14F-4D97-AF65-F5344CB8AC3E}">
        <p14:creationId xmlns:p14="http://schemas.microsoft.com/office/powerpoint/2010/main" val="18933363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Engagement: meetings, conference events, expected attendance</a:t>
            </a:r>
          </a:p>
        </p:txBody>
      </p:sp>
      <p:sp>
        <p:nvSpPr>
          <p:cNvPr id="4" name="Slide Number Placeholder 3"/>
          <p:cNvSpPr>
            <a:spLocks noGrp="1"/>
          </p:cNvSpPr>
          <p:nvPr>
            <p:ph type="sldNum" sz="quarter" idx="5"/>
          </p:nvPr>
        </p:nvSpPr>
        <p:spPr/>
        <p:txBody>
          <a:bodyPr/>
          <a:lstStyle/>
          <a:p>
            <a:fld id="{A3C005D3-EBB0-0842-93AA-B6B60AC023ED}" type="slidenum">
              <a:rPr lang="en-US" smtClean="0"/>
              <a:t>15</a:t>
            </a:fld>
            <a:endParaRPr lang="en-US" dirty="0"/>
          </a:p>
        </p:txBody>
      </p:sp>
    </p:spTree>
    <p:extLst>
      <p:ext uri="{BB962C8B-B14F-4D97-AF65-F5344CB8AC3E}">
        <p14:creationId xmlns:p14="http://schemas.microsoft.com/office/powerpoint/2010/main" val="31253876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Engagement: meetings, conference events, expected attendance</a:t>
            </a:r>
          </a:p>
        </p:txBody>
      </p:sp>
      <p:sp>
        <p:nvSpPr>
          <p:cNvPr id="4" name="Slide Number Placeholder 3"/>
          <p:cNvSpPr>
            <a:spLocks noGrp="1"/>
          </p:cNvSpPr>
          <p:nvPr>
            <p:ph type="sldNum" sz="quarter" idx="5"/>
          </p:nvPr>
        </p:nvSpPr>
        <p:spPr/>
        <p:txBody>
          <a:bodyPr/>
          <a:lstStyle/>
          <a:p>
            <a:fld id="{A3C005D3-EBB0-0842-93AA-B6B60AC023ED}" type="slidenum">
              <a:rPr lang="en-US" smtClean="0"/>
              <a:t>16</a:t>
            </a:fld>
            <a:endParaRPr lang="en-US" dirty="0"/>
          </a:p>
        </p:txBody>
      </p:sp>
    </p:spTree>
    <p:extLst>
      <p:ext uri="{BB962C8B-B14F-4D97-AF65-F5344CB8AC3E}">
        <p14:creationId xmlns:p14="http://schemas.microsoft.com/office/powerpoint/2010/main" val="22070907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Engagement: meetings, conference events, expected attendance</a:t>
            </a:r>
          </a:p>
        </p:txBody>
      </p:sp>
      <p:sp>
        <p:nvSpPr>
          <p:cNvPr id="4" name="Slide Number Placeholder 3"/>
          <p:cNvSpPr>
            <a:spLocks noGrp="1"/>
          </p:cNvSpPr>
          <p:nvPr>
            <p:ph type="sldNum" sz="quarter" idx="5"/>
          </p:nvPr>
        </p:nvSpPr>
        <p:spPr/>
        <p:txBody>
          <a:bodyPr/>
          <a:lstStyle/>
          <a:p>
            <a:fld id="{A3C005D3-EBB0-0842-93AA-B6B60AC023ED}" type="slidenum">
              <a:rPr lang="en-US" smtClean="0"/>
              <a:t>17</a:t>
            </a:fld>
            <a:endParaRPr lang="en-US" dirty="0"/>
          </a:p>
        </p:txBody>
      </p:sp>
    </p:spTree>
    <p:extLst>
      <p:ext uri="{BB962C8B-B14F-4D97-AF65-F5344CB8AC3E}">
        <p14:creationId xmlns:p14="http://schemas.microsoft.com/office/powerpoint/2010/main" val="26620375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Engagement: meetings, conference events, expected attendance</a:t>
            </a:r>
          </a:p>
        </p:txBody>
      </p:sp>
      <p:sp>
        <p:nvSpPr>
          <p:cNvPr id="4" name="Slide Number Placeholder 3"/>
          <p:cNvSpPr>
            <a:spLocks noGrp="1"/>
          </p:cNvSpPr>
          <p:nvPr>
            <p:ph type="sldNum" sz="quarter" idx="5"/>
          </p:nvPr>
        </p:nvSpPr>
        <p:spPr/>
        <p:txBody>
          <a:bodyPr/>
          <a:lstStyle/>
          <a:p>
            <a:fld id="{A3C005D3-EBB0-0842-93AA-B6B60AC023ED}" type="slidenum">
              <a:rPr lang="en-US" smtClean="0"/>
              <a:t>18</a:t>
            </a:fld>
            <a:endParaRPr lang="en-US" dirty="0"/>
          </a:p>
        </p:txBody>
      </p:sp>
    </p:spTree>
    <p:extLst>
      <p:ext uri="{BB962C8B-B14F-4D97-AF65-F5344CB8AC3E}">
        <p14:creationId xmlns:p14="http://schemas.microsoft.com/office/powerpoint/2010/main" val="29053814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C005D3-EBB0-0842-93AA-B6B60AC023ED}" type="slidenum">
              <a:rPr lang="en-US" smtClean="0"/>
              <a:t>19</a:t>
            </a:fld>
            <a:endParaRPr lang="en-US" dirty="0"/>
          </a:p>
        </p:txBody>
      </p:sp>
    </p:spTree>
    <p:extLst>
      <p:ext uri="{BB962C8B-B14F-4D97-AF65-F5344CB8AC3E}">
        <p14:creationId xmlns:p14="http://schemas.microsoft.com/office/powerpoint/2010/main" val="2371277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C005D3-EBB0-0842-93AA-B6B60AC023ED}" type="slidenum">
              <a:rPr lang="en-US" smtClean="0"/>
              <a:t>2</a:t>
            </a:fld>
            <a:endParaRPr lang="en-US" dirty="0"/>
          </a:p>
        </p:txBody>
      </p:sp>
    </p:spTree>
    <p:extLst>
      <p:ext uri="{BB962C8B-B14F-4D97-AF65-F5344CB8AC3E}">
        <p14:creationId xmlns:p14="http://schemas.microsoft.com/office/powerpoint/2010/main" val="10242552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some of the first research to happen with elite athletes'!!</a:t>
            </a:r>
          </a:p>
          <a:p>
            <a:endParaRPr lang="en-US" dirty="0"/>
          </a:p>
          <a:p>
            <a:r>
              <a:rPr lang="en-US" dirty="0"/>
              <a:t>Foundational Training, benefits show up in mind first</a:t>
            </a:r>
          </a:p>
        </p:txBody>
      </p:sp>
    </p:spTree>
    <p:extLst>
      <p:ext uri="{BB962C8B-B14F-4D97-AF65-F5344CB8AC3E}">
        <p14:creationId xmlns:p14="http://schemas.microsoft.com/office/powerpoint/2010/main" val="11304822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a:t>As we continue the physical benefits really show up</a:t>
            </a:r>
          </a:p>
        </p:txBody>
      </p:sp>
      <p:sp>
        <p:nvSpPr>
          <p:cNvPr id="4" name="Slide Number Placeholder 3"/>
          <p:cNvSpPr>
            <a:spLocks noGrp="1"/>
          </p:cNvSpPr>
          <p:nvPr>
            <p:ph type="sldNum" sz="quarter" idx="5"/>
          </p:nvPr>
        </p:nvSpPr>
        <p:spPr/>
        <p:txBody>
          <a:bodyPr/>
          <a:lstStyle/>
          <a:p>
            <a:fld id="{29A630A7-42EE-4EC5-A356-45682115AB5D}" type="slidenum">
              <a:rPr lang="en-US" smtClean="0"/>
              <a:t>21</a:t>
            </a:fld>
            <a:endParaRPr lang="en-US" dirty="0"/>
          </a:p>
        </p:txBody>
      </p:sp>
    </p:spTree>
    <p:extLst>
      <p:ext uri="{BB962C8B-B14F-4D97-AF65-F5344CB8AC3E}">
        <p14:creationId xmlns:p14="http://schemas.microsoft.com/office/powerpoint/2010/main" val="26918550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Engagement: meetings, conference events, expected attendance</a:t>
            </a:r>
          </a:p>
        </p:txBody>
      </p:sp>
      <p:sp>
        <p:nvSpPr>
          <p:cNvPr id="4" name="Slide Number Placeholder 3"/>
          <p:cNvSpPr>
            <a:spLocks noGrp="1"/>
          </p:cNvSpPr>
          <p:nvPr>
            <p:ph type="sldNum" sz="quarter" idx="5"/>
          </p:nvPr>
        </p:nvSpPr>
        <p:spPr/>
        <p:txBody>
          <a:bodyPr/>
          <a:lstStyle/>
          <a:p>
            <a:fld id="{A3C005D3-EBB0-0842-93AA-B6B60AC023ED}" type="slidenum">
              <a:rPr lang="en-US" smtClean="0"/>
              <a:t>22</a:t>
            </a:fld>
            <a:endParaRPr lang="en-US" dirty="0"/>
          </a:p>
        </p:txBody>
      </p:sp>
    </p:spTree>
    <p:extLst>
      <p:ext uri="{BB962C8B-B14F-4D97-AF65-F5344CB8AC3E}">
        <p14:creationId xmlns:p14="http://schemas.microsoft.com/office/powerpoint/2010/main" val="5132260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Engagement: meetings, conference events, expected attendance</a:t>
            </a:r>
          </a:p>
        </p:txBody>
      </p:sp>
      <p:sp>
        <p:nvSpPr>
          <p:cNvPr id="4" name="Slide Number Placeholder 3"/>
          <p:cNvSpPr>
            <a:spLocks noGrp="1"/>
          </p:cNvSpPr>
          <p:nvPr>
            <p:ph type="sldNum" sz="quarter" idx="5"/>
          </p:nvPr>
        </p:nvSpPr>
        <p:spPr/>
        <p:txBody>
          <a:bodyPr/>
          <a:lstStyle/>
          <a:p>
            <a:fld id="{A3C005D3-EBB0-0842-93AA-B6B60AC023ED}" type="slidenum">
              <a:rPr lang="en-US" smtClean="0"/>
              <a:t>23</a:t>
            </a:fld>
            <a:endParaRPr lang="en-US" dirty="0"/>
          </a:p>
        </p:txBody>
      </p:sp>
    </p:spTree>
    <p:extLst>
      <p:ext uri="{BB962C8B-B14F-4D97-AF65-F5344CB8AC3E}">
        <p14:creationId xmlns:p14="http://schemas.microsoft.com/office/powerpoint/2010/main" val="42692971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Engagement: meetings, conference events, expected attendance</a:t>
            </a:r>
          </a:p>
        </p:txBody>
      </p:sp>
      <p:sp>
        <p:nvSpPr>
          <p:cNvPr id="4" name="Slide Number Placeholder 3"/>
          <p:cNvSpPr>
            <a:spLocks noGrp="1"/>
          </p:cNvSpPr>
          <p:nvPr>
            <p:ph type="sldNum" sz="quarter" idx="5"/>
          </p:nvPr>
        </p:nvSpPr>
        <p:spPr/>
        <p:txBody>
          <a:bodyPr/>
          <a:lstStyle/>
          <a:p>
            <a:fld id="{A3C005D3-EBB0-0842-93AA-B6B60AC023ED}" type="slidenum">
              <a:rPr lang="en-US" smtClean="0"/>
              <a:t>24</a:t>
            </a:fld>
            <a:endParaRPr lang="en-US" dirty="0"/>
          </a:p>
        </p:txBody>
      </p:sp>
    </p:spTree>
    <p:extLst>
      <p:ext uri="{BB962C8B-B14F-4D97-AF65-F5344CB8AC3E}">
        <p14:creationId xmlns:p14="http://schemas.microsoft.com/office/powerpoint/2010/main" val="39449172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Engagement: meetings, conference events, expected attendance</a:t>
            </a:r>
          </a:p>
        </p:txBody>
      </p:sp>
      <p:sp>
        <p:nvSpPr>
          <p:cNvPr id="4" name="Slide Number Placeholder 3"/>
          <p:cNvSpPr>
            <a:spLocks noGrp="1"/>
          </p:cNvSpPr>
          <p:nvPr>
            <p:ph type="sldNum" sz="quarter" idx="5"/>
          </p:nvPr>
        </p:nvSpPr>
        <p:spPr/>
        <p:txBody>
          <a:bodyPr/>
          <a:lstStyle/>
          <a:p>
            <a:fld id="{A3C005D3-EBB0-0842-93AA-B6B60AC023ED}" type="slidenum">
              <a:rPr lang="en-US" smtClean="0"/>
              <a:t>25</a:t>
            </a:fld>
            <a:endParaRPr lang="en-US" dirty="0"/>
          </a:p>
        </p:txBody>
      </p:sp>
    </p:spTree>
    <p:extLst>
      <p:ext uri="{BB962C8B-B14F-4D97-AF65-F5344CB8AC3E}">
        <p14:creationId xmlns:p14="http://schemas.microsoft.com/office/powerpoint/2010/main" val="21110232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Engagement: meetings, conference events, expected attendance</a:t>
            </a:r>
          </a:p>
        </p:txBody>
      </p:sp>
      <p:sp>
        <p:nvSpPr>
          <p:cNvPr id="4" name="Slide Number Placeholder 3"/>
          <p:cNvSpPr>
            <a:spLocks noGrp="1"/>
          </p:cNvSpPr>
          <p:nvPr>
            <p:ph type="sldNum" sz="quarter" idx="5"/>
          </p:nvPr>
        </p:nvSpPr>
        <p:spPr/>
        <p:txBody>
          <a:bodyPr/>
          <a:lstStyle/>
          <a:p>
            <a:fld id="{A3C005D3-EBB0-0842-93AA-B6B60AC023ED}" type="slidenum">
              <a:rPr lang="en-US" smtClean="0"/>
              <a:t>26</a:t>
            </a:fld>
            <a:endParaRPr lang="en-US" dirty="0"/>
          </a:p>
        </p:txBody>
      </p:sp>
    </p:spTree>
    <p:extLst>
      <p:ext uri="{BB962C8B-B14F-4D97-AF65-F5344CB8AC3E}">
        <p14:creationId xmlns:p14="http://schemas.microsoft.com/office/powerpoint/2010/main" val="29163411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Engagement: meetings, conference events, expected attendance</a:t>
            </a:r>
          </a:p>
        </p:txBody>
      </p:sp>
      <p:sp>
        <p:nvSpPr>
          <p:cNvPr id="4" name="Slide Number Placeholder 3"/>
          <p:cNvSpPr>
            <a:spLocks noGrp="1"/>
          </p:cNvSpPr>
          <p:nvPr>
            <p:ph type="sldNum" sz="quarter" idx="5"/>
          </p:nvPr>
        </p:nvSpPr>
        <p:spPr/>
        <p:txBody>
          <a:bodyPr/>
          <a:lstStyle/>
          <a:p>
            <a:fld id="{A3C005D3-EBB0-0842-93AA-B6B60AC023ED}" type="slidenum">
              <a:rPr lang="en-US" smtClean="0"/>
              <a:t>27</a:t>
            </a:fld>
            <a:endParaRPr lang="en-US" dirty="0"/>
          </a:p>
        </p:txBody>
      </p:sp>
    </p:spTree>
    <p:extLst>
      <p:ext uri="{BB962C8B-B14F-4D97-AF65-F5344CB8AC3E}">
        <p14:creationId xmlns:p14="http://schemas.microsoft.com/office/powerpoint/2010/main" val="27129362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Engagement: meetings, conference events, expected attendance</a:t>
            </a:r>
          </a:p>
        </p:txBody>
      </p:sp>
      <p:sp>
        <p:nvSpPr>
          <p:cNvPr id="4" name="Slide Number Placeholder 3"/>
          <p:cNvSpPr>
            <a:spLocks noGrp="1"/>
          </p:cNvSpPr>
          <p:nvPr>
            <p:ph type="sldNum" sz="quarter" idx="5"/>
          </p:nvPr>
        </p:nvSpPr>
        <p:spPr/>
        <p:txBody>
          <a:bodyPr/>
          <a:lstStyle/>
          <a:p>
            <a:fld id="{A3C005D3-EBB0-0842-93AA-B6B60AC023ED}" type="slidenum">
              <a:rPr lang="en-US" smtClean="0"/>
              <a:t>28</a:t>
            </a:fld>
            <a:endParaRPr lang="en-US" dirty="0"/>
          </a:p>
        </p:txBody>
      </p:sp>
    </p:spTree>
    <p:extLst>
      <p:ext uri="{BB962C8B-B14F-4D97-AF65-F5344CB8AC3E}">
        <p14:creationId xmlns:p14="http://schemas.microsoft.com/office/powerpoint/2010/main" val="40372391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Engagement: meetings, conference events, expected attendance</a:t>
            </a:r>
          </a:p>
        </p:txBody>
      </p:sp>
      <p:sp>
        <p:nvSpPr>
          <p:cNvPr id="4" name="Slide Number Placeholder 3"/>
          <p:cNvSpPr>
            <a:spLocks noGrp="1"/>
          </p:cNvSpPr>
          <p:nvPr>
            <p:ph type="sldNum" sz="quarter" idx="5"/>
          </p:nvPr>
        </p:nvSpPr>
        <p:spPr/>
        <p:txBody>
          <a:bodyPr/>
          <a:lstStyle/>
          <a:p>
            <a:fld id="{A3C005D3-EBB0-0842-93AA-B6B60AC023ED}" type="slidenum">
              <a:rPr lang="en-US" smtClean="0"/>
              <a:t>29</a:t>
            </a:fld>
            <a:endParaRPr lang="en-US" dirty="0"/>
          </a:p>
        </p:txBody>
      </p:sp>
    </p:spTree>
    <p:extLst>
      <p:ext uri="{BB962C8B-B14F-4D97-AF65-F5344CB8AC3E}">
        <p14:creationId xmlns:p14="http://schemas.microsoft.com/office/powerpoint/2010/main" val="3498207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C005D3-EBB0-0842-93AA-B6B60AC023ED}" type="slidenum">
              <a:rPr lang="en-US" smtClean="0"/>
              <a:t>3</a:t>
            </a:fld>
            <a:endParaRPr lang="en-US" dirty="0"/>
          </a:p>
        </p:txBody>
      </p:sp>
    </p:spTree>
    <p:extLst>
      <p:ext uri="{BB962C8B-B14F-4D97-AF65-F5344CB8AC3E}">
        <p14:creationId xmlns:p14="http://schemas.microsoft.com/office/powerpoint/2010/main" val="13221593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Engagement: meetings, conference events, expected attendance</a:t>
            </a:r>
          </a:p>
        </p:txBody>
      </p:sp>
      <p:sp>
        <p:nvSpPr>
          <p:cNvPr id="4" name="Slide Number Placeholder 3"/>
          <p:cNvSpPr>
            <a:spLocks noGrp="1"/>
          </p:cNvSpPr>
          <p:nvPr>
            <p:ph type="sldNum" sz="quarter" idx="5"/>
          </p:nvPr>
        </p:nvSpPr>
        <p:spPr/>
        <p:txBody>
          <a:bodyPr/>
          <a:lstStyle/>
          <a:p>
            <a:fld id="{A3C005D3-EBB0-0842-93AA-B6B60AC023ED}" type="slidenum">
              <a:rPr lang="en-US" smtClean="0"/>
              <a:t>30</a:t>
            </a:fld>
            <a:endParaRPr lang="en-US" dirty="0"/>
          </a:p>
        </p:txBody>
      </p:sp>
    </p:spTree>
    <p:extLst>
      <p:ext uri="{BB962C8B-B14F-4D97-AF65-F5344CB8AC3E}">
        <p14:creationId xmlns:p14="http://schemas.microsoft.com/office/powerpoint/2010/main" val="27505916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19" name="Google Shape;219;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dirty="0"/>
          </a:p>
        </p:txBody>
      </p:sp>
    </p:spTree>
    <p:extLst>
      <p:ext uri="{BB962C8B-B14F-4D97-AF65-F5344CB8AC3E}">
        <p14:creationId xmlns:p14="http://schemas.microsoft.com/office/powerpoint/2010/main" val="2232263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19" name="Google Shape;219;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dirty="0"/>
          </a:p>
        </p:txBody>
      </p:sp>
    </p:spTree>
    <p:extLst>
      <p:ext uri="{BB962C8B-B14F-4D97-AF65-F5344CB8AC3E}">
        <p14:creationId xmlns:p14="http://schemas.microsoft.com/office/powerpoint/2010/main" val="20063743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a:extLst>
            <a:ext uri="{FF2B5EF4-FFF2-40B4-BE49-F238E27FC236}">
              <a16:creationId xmlns:a16="http://schemas.microsoft.com/office/drawing/2014/main" id="{5B75CC00-040C-AFCF-D2AA-4324386FA0D8}"/>
            </a:ext>
          </a:extLst>
        </p:cNvPr>
        <p:cNvGrpSpPr/>
        <p:nvPr/>
      </p:nvGrpSpPr>
      <p:grpSpPr>
        <a:xfrm>
          <a:off x="0" y="0"/>
          <a:ext cx="0" cy="0"/>
          <a:chOff x="0" y="0"/>
          <a:chExt cx="0" cy="0"/>
        </a:xfrm>
      </p:grpSpPr>
      <p:sp>
        <p:nvSpPr>
          <p:cNvPr id="217" name="Google Shape;217;p31:notes">
            <a:extLst>
              <a:ext uri="{FF2B5EF4-FFF2-40B4-BE49-F238E27FC236}">
                <a16:creationId xmlns:a16="http://schemas.microsoft.com/office/drawing/2014/main" id="{95A8C0C1-3B10-6BA4-C052-D518D1BCE89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p31:notes">
            <a:extLst>
              <a:ext uri="{FF2B5EF4-FFF2-40B4-BE49-F238E27FC236}">
                <a16:creationId xmlns:a16="http://schemas.microsoft.com/office/drawing/2014/main" id="{E2177FA5-C631-9F1E-AECB-A3DAC14CF78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sz="1200" dirty="0">
                <a:solidFill>
                  <a:srgbClr val="043B72"/>
                </a:solidFill>
                <a:effectLst/>
                <a:latin typeface="Open Sans Light" pitchFamily="2" charset="0"/>
                <a:ea typeface="Open Sans Light" pitchFamily="2" charset="0"/>
                <a:cs typeface="Open Sans Light" pitchFamily="2" charset="0"/>
              </a:rPr>
              <a:t>Mental wellness and mental health policies and procedures should be developed to enhance the structure of athlete mental wellness, health, and safety as well as the consistency of actions by all parties involved. Additionally, a mental health emergency action plan (EAP) provides information to ensure response to a mental health emergency is prompt, appropriate, coordinated, and precise. All organizations, institutions, and personnel involved with sports - regardless of whether or not they are a healthcare professional - share both a professional and legal responsibility to ensure guidelines are in place to manage mental health conditions and any emergency that could arise.</a:t>
            </a:r>
          </a:p>
          <a:p>
            <a:pPr marL="0" lvl="0" indent="0" algn="l" rtl="0">
              <a:lnSpc>
                <a:spcPct val="100000"/>
              </a:lnSpc>
              <a:spcBef>
                <a:spcPts val="0"/>
              </a:spcBef>
              <a:spcAft>
                <a:spcPts val="0"/>
              </a:spcAft>
              <a:buSzPts val="1400"/>
              <a:buNone/>
            </a:pPr>
            <a:endParaRPr dirty="0"/>
          </a:p>
        </p:txBody>
      </p:sp>
      <p:sp>
        <p:nvSpPr>
          <p:cNvPr id="219" name="Google Shape;219;p31:notes">
            <a:extLst>
              <a:ext uri="{FF2B5EF4-FFF2-40B4-BE49-F238E27FC236}">
                <a16:creationId xmlns:a16="http://schemas.microsoft.com/office/drawing/2014/main" id="{A356911C-B0AC-9D85-505D-43A21130D5A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dirty="0"/>
          </a:p>
        </p:txBody>
      </p:sp>
    </p:spTree>
    <p:extLst>
      <p:ext uri="{BB962C8B-B14F-4D97-AF65-F5344CB8AC3E}">
        <p14:creationId xmlns:p14="http://schemas.microsoft.com/office/powerpoint/2010/main" val="22962010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C005D3-EBB0-0842-93AA-B6B60AC023ED}" type="slidenum">
              <a:rPr lang="en-US" smtClean="0"/>
              <a:t>34</a:t>
            </a:fld>
            <a:endParaRPr lang="en-US" dirty="0"/>
          </a:p>
        </p:txBody>
      </p:sp>
    </p:spTree>
    <p:extLst>
      <p:ext uri="{BB962C8B-B14F-4D97-AF65-F5344CB8AC3E}">
        <p14:creationId xmlns:p14="http://schemas.microsoft.com/office/powerpoint/2010/main" val="3598445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C005D3-EBB0-0842-93AA-B6B60AC023ED}" type="slidenum">
              <a:rPr lang="en-US" smtClean="0"/>
              <a:t>4</a:t>
            </a:fld>
            <a:endParaRPr lang="en-US" dirty="0"/>
          </a:p>
        </p:txBody>
      </p:sp>
    </p:spTree>
    <p:extLst>
      <p:ext uri="{BB962C8B-B14F-4D97-AF65-F5344CB8AC3E}">
        <p14:creationId xmlns:p14="http://schemas.microsoft.com/office/powerpoint/2010/main" val="33067324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C005D3-EBB0-0842-93AA-B6B60AC023ED}" type="slidenum">
              <a:rPr lang="en-US" smtClean="0"/>
              <a:t>5</a:t>
            </a:fld>
            <a:endParaRPr lang="en-US" dirty="0"/>
          </a:p>
        </p:txBody>
      </p:sp>
    </p:spTree>
    <p:extLst>
      <p:ext uri="{BB962C8B-B14F-4D97-AF65-F5344CB8AC3E}">
        <p14:creationId xmlns:p14="http://schemas.microsoft.com/office/powerpoint/2010/main" val="42650519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C005D3-EBB0-0842-93AA-B6B60AC023ED}" type="slidenum">
              <a:rPr lang="en-US" smtClean="0"/>
              <a:t>6</a:t>
            </a:fld>
            <a:endParaRPr lang="en-US" dirty="0"/>
          </a:p>
        </p:txBody>
      </p:sp>
    </p:spTree>
    <p:extLst>
      <p:ext uri="{BB962C8B-B14F-4D97-AF65-F5344CB8AC3E}">
        <p14:creationId xmlns:p14="http://schemas.microsoft.com/office/powerpoint/2010/main" val="1072786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C005D3-EBB0-0842-93AA-B6B60AC023ED}" type="slidenum">
              <a:rPr lang="en-US" smtClean="0"/>
              <a:t>7</a:t>
            </a:fld>
            <a:endParaRPr lang="en-US" dirty="0"/>
          </a:p>
        </p:txBody>
      </p:sp>
    </p:spTree>
    <p:extLst>
      <p:ext uri="{BB962C8B-B14F-4D97-AF65-F5344CB8AC3E}">
        <p14:creationId xmlns:p14="http://schemas.microsoft.com/office/powerpoint/2010/main" val="38452125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C005D3-EBB0-0842-93AA-B6B60AC023ED}" type="slidenum">
              <a:rPr lang="en-US" smtClean="0"/>
              <a:t>8</a:t>
            </a:fld>
            <a:endParaRPr lang="en-US" dirty="0"/>
          </a:p>
        </p:txBody>
      </p:sp>
    </p:spTree>
    <p:extLst>
      <p:ext uri="{BB962C8B-B14F-4D97-AF65-F5344CB8AC3E}">
        <p14:creationId xmlns:p14="http://schemas.microsoft.com/office/powerpoint/2010/main" val="312236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C005D3-EBB0-0842-93AA-B6B60AC023ED}" type="slidenum">
              <a:rPr lang="en-US" smtClean="0"/>
              <a:t>9</a:t>
            </a:fld>
            <a:endParaRPr lang="en-US" dirty="0"/>
          </a:p>
        </p:txBody>
      </p:sp>
    </p:spTree>
    <p:extLst>
      <p:ext uri="{BB962C8B-B14F-4D97-AF65-F5344CB8AC3E}">
        <p14:creationId xmlns:p14="http://schemas.microsoft.com/office/powerpoint/2010/main" val="37127792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97B98-AF08-2F4B-8D57-28C4E66470E5}"/>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81AE4D15-185B-3C4F-B9C3-62E44B0517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CF88444-5DE8-544B-AE8F-0478A44090E7}"/>
              </a:ext>
            </a:extLst>
          </p:cNvPr>
          <p:cNvSpPr>
            <a:spLocks noGrp="1"/>
          </p:cNvSpPr>
          <p:nvPr>
            <p:ph type="dt" sz="half" idx="10"/>
          </p:nvPr>
        </p:nvSpPr>
        <p:spPr/>
        <p:txBody>
          <a:bodyPr/>
          <a:lstStyle/>
          <a:p>
            <a:fld id="{0897D508-3A5E-E14C-A0AC-5B029ACB0464}" type="datetimeFigureOut">
              <a:rPr lang="en-US" smtClean="0"/>
              <a:t>2/26/25</a:t>
            </a:fld>
            <a:endParaRPr lang="en-US" dirty="0"/>
          </a:p>
        </p:txBody>
      </p:sp>
      <p:sp>
        <p:nvSpPr>
          <p:cNvPr id="5" name="Footer Placeholder 4">
            <a:extLst>
              <a:ext uri="{FF2B5EF4-FFF2-40B4-BE49-F238E27FC236}">
                <a16:creationId xmlns:a16="http://schemas.microsoft.com/office/drawing/2014/main" id="{33ED498C-6655-C046-BBA5-A22B93CEDEE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B86E8D8-EE69-0C48-BD1F-B12B09D02D9B}"/>
              </a:ext>
            </a:extLst>
          </p:cNvPr>
          <p:cNvSpPr>
            <a:spLocks noGrp="1"/>
          </p:cNvSpPr>
          <p:nvPr>
            <p:ph type="sldNum" sz="quarter" idx="12"/>
          </p:nvPr>
        </p:nvSpPr>
        <p:spPr/>
        <p:txBody>
          <a:bodyPr/>
          <a:lstStyle/>
          <a:p>
            <a:fld id="{286BDDC1-B21B-324A-92E4-82924A7C6325}" type="slidenum">
              <a:rPr lang="en-US" smtClean="0"/>
              <a:t>‹#›</a:t>
            </a:fld>
            <a:endParaRPr lang="en-US" dirty="0"/>
          </a:p>
        </p:txBody>
      </p:sp>
    </p:spTree>
    <p:extLst>
      <p:ext uri="{BB962C8B-B14F-4D97-AF65-F5344CB8AC3E}">
        <p14:creationId xmlns:p14="http://schemas.microsoft.com/office/powerpoint/2010/main" val="491542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7AD7A-A36C-F04D-BBFC-5B64085AE2D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3E6D880-E296-3E46-9319-BF88AD028F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D00350-6D8F-4145-A05D-089C8F48ECA8}"/>
              </a:ext>
            </a:extLst>
          </p:cNvPr>
          <p:cNvSpPr>
            <a:spLocks noGrp="1"/>
          </p:cNvSpPr>
          <p:nvPr>
            <p:ph type="dt" sz="half" idx="10"/>
          </p:nvPr>
        </p:nvSpPr>
        <p:spPr/>
        <p:txBody>
          <a:bodyPr/>
          <a:lstStyle/>
          <a:p>
            <a:fld id="{0897D508-3A5E-E14C-A0AC-5B029ACB0464}" type="datetimeFigureOut">
              <a:rPr lang="en-US" smtClean="0"/>
              <a:t>2/26/25</a:t>
            </a:fld>
            <a:endParaRPr lang="en-US" dirty="0"/>
          </a:p>
        </p:txBody>
      </p:sp>
      <p:sp>
        <p:nvSpPr>
          <p:cNvPr id="5" name="Footer Placeholder 4">
            <a:extLst>
              <a:ext uri="{FF2B5EF4-FFF2-40B4-BE49-F238E27FC236}">
                <a16:creationId xmlns:a16="http://schemas.microsoft.com/office/drawing/2014/main" id="{24E60673-34CE-2447-8087-42A6B72DAC7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985FCF9-1393-4046-89DB-BCD4407EFAF8}"/>
              </a:ext>
            </a:extLst>
          </p:cNvPr>
          <p:cNvSpPr>
            <a:spLocks noGrp="1"/>
          </p:cNvSpPr>
          <p:nvPr>
            <p:ph type="sldNum" sz="quarter" idx="12"/>
          </p:nvPr>
        </p:nvSpPr>
        <p:spPr/>
        <p:txBody>
          <a:bodyPr/>
          <a:lstStyle/>
          <a:p>
            <a:fld id="{286BDDC1-B21B-324A-92E4-82924A7C6325}" type="slidenum">
              <a:rPr lang="en-US" smtClean="0"/>
              <a:t>‹#›</a:t>
            </a:fld>
            <a:endParaRPr lang="en-US" dirty="0"/>
          </a:p>
        </p:txBody>
      </p:sp>
    </p:spTree>
    <p:extLst>
      <p:ext uri="{BB962C8B-B14F-4D97-AF65-F5344CB8AC3E}">
        <p14:creationId xmlns:p14="http://schemas.microsoft.com/office/powerpoint/2010/main" val="3457932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9D15F3-0B31-E14D-83E8-BCF8081F4D7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2F23C11-2C6B-3B49-B3A9-98D2E623192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300DD0-98BE-2547-BF74-3BEA495D84C6}"/>
              </a:ext>
            </a:extLst>
          </p:cNvPr>
          <p:cNvSpPr>
            <a:spLocks noGrp="1"/>
          </p:cNvSpPr>
          <p:nvPr>
            <p:ph type="dt" sz="half" idx="10"/>
          </p:nvPr>
        </p:nvSpPr>
        <p:spPr/>
        <p:txBody>
          <a:bodyPr/>
          <a:lstStyle/>
          <a:p>
            <a:fld id="{0897D508-3A5E-E14C-A0AC-5B029ACB0464}" type="datetimeFigureOut">
              <a:rPr lang="en-US" smtClean="0"/>
              <a:t>2/26/25</a:t>
            </a:fld>
            <a:endParaRPr lang="en-US" dirty="0"/>
          </a:p>
        </p:txBody>
      </p:sp>
      <p:sp>
        <p:nvSpPr>
          <p:cNvPr id="5" name="Footer Placeholder 4">
            <a:extLst>
              <a:ext uri="{FF2B5EF4-FFF2-40B4-BE49-F238E27FC236}">
                <a16:creationId xmlns:a16="http://schemas.microsoft.com/office/drawing/2014/main" id="{42057AD7-0AF2-4A4D-8873-A27CC6734D2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945121B-FBF6-C543-B92A-CE20128DA6A5}"/>
              </a:ext>
            </a:extLst>
          </p:cNvPr>
          <p:cNvSpPr>
            <a:spLocks noGrp="1"/>
          </p:cNvSpPr>
          <p:nvPr>
            <p:ph type="sldNum" sz="quarter" idx="12"/>
          </p:nvPr>
        </p:nvSpPr>
        <p:spPr/>
        <p:txBody>
          <a:bodyPr/>
          <a:lstStyle/>
          <a:p>
            <a:fld id="{286BDDC1-B21B-324A-92E4-82924A7C6325}" type="slidenum">
              <a:rPr lang="en-US" smtClean="0"/>
              <a:t>‹#›</a:t>
            </a:fld>
            <a:endParaRPr lang="en-US" dirty="0"/>
          </a:p>
        </p:txBody>
      </p:sp>
    </p:spTree>
    <p:extLst>
      <p:ext uri="{BB962C8B-B14F-4D97-AF65-F5344CB8AC3E}">
        <p14:creationId xmlns:p14="http://schemas.microsoft.com/office/powerpoint/2010/main" val="8767558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27A05-9234-024C-9321-B1436590C2A1}"/>
              </a:ext>
            </a:extLst>
          </p:cNvPr>
          <p:cNvSpPr>
            <a:spLocks noGrp="1"/>
          </p:cNvSpPr>
          <p:nvPr>
            <p:ph type="title"/>
          </p:nvPr>
        </p:nvSpPr>
        <p:spPr/>
        <p:txBody>
          <a:bodyPr/>
          <a:lstStyle>
            <a:lvl1pPr>
              <a:defRPr>
                <a:solidFill>
                  <a:schemeClr val="accent3">
                    <a:lumMod val="50000"/>
                  </a:schemeClr>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B9BF9B3-7F82-A74A-8490-627560F2A1EF}"/>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62FC7C-5E89-DC4B-B4B8-254DE6056F78}"/>
              </a:ext>
            </a:extLst>
          </p:cNvPr>
          <p:cNvSpPr>
            <a:spLocks noGrp="1"/>
          </p:cNvSpPr>
          <p:nvPr>
            <p:ph type="dt" sz="half" idx="10"/>
          </p:nvPr>
        </p:nvSpPr>
        <p:spPr/>
        <p:txBody>
          <a:bodyPr/>
          <a:lstStyle/>
          <a:p>
            <a:fld id="{0897D508-3A5E-E14C-A0AC-5B029ACB0464}" type="datetimeFigureOut">
              <a:rPr lang="en-US" smtClean="0"/>
              <a:t>2/26/25</a:t>
            </a:fld>
            <a:endParaRPr lang="en-US" dirty="0"/>
          </a:p>
        </p:txBody>
      </p:sp>
      <p:sp>
        <p:nvSpPr>
          <p:cNvPr id="5" name="Footer Placeholder 4">
            <a:extLst>
              <a:ext uri="{FF2B5EF4-FFF2-40B4-BE49-F238E27FC236}">
                <a16:creationId xmlns:a16="http://schemas.microsoft.com/office/drawing/2014/main" id="{9AD3638E-B9A5-7C48-BAB4-9F1D9B5F8F1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BB72E99-D7BD-9A43-AFEC-9F018638CC5A}"/>
              </a:ext>
            </a:extLst>
          </p:cNvPr>
          <p:cNvSpPr>
            <a:spLocks noGrp="1"/>
          </p:cNvSpPr>
          <p:nvPr>
            <p:ph type="sldNum" sz="quarter" idx="12"/>
          </p:nvPr>
        </p:nvSpPr>
        <p:spPr/>
        <p:txBody>
          <a:bodyPr/>
          <a:lstStyle/>
          <a:p>
            <a:fld id="{286BDDC1-B21B-324A-92E4-82924A7C6325}" type="slidenum">
              <a:rPr lang="en-US" smtClean="0"/>
              <a:t>‹#›</a:t>
            </a:fld>
            <a:endParaRPr lang="en-US" dirty="0"/>
          </a:p>
        </p:txBody>
      </p:sp>
    </p:spTree>
    <p:extLst>
      <p:ext uri="{BB962C8B-B14F-4D97-AF65-F5344CB8AC3E}">
        <p14:creationId xmlns:p14="http://schemas.microsoft.com/office/powerpoint/2010/main" val="23036176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9A48E-6DC8-7B43-8C5A-2B6437ADDEA0}"/>
              </a:ext>
            </a:extLst>
          </p:cNvPr>
          <p:cNvSpPr>
            <a:spLocks noGrp="1"/>
          </p:cNvSpPr>
          <p:nvPr>
            <p:ph type="title"/>
          </p:nvPr>
        </p:nvSpPr>
        <p:spPr>
          <a:xfrm>
            <a:off x="831850" y="1709738"/>
            <a:ext cx="10515600" cy="2852737"/>
          </a:xfrm>
        </p:spPr>
        <p:txBody>
          <a:bodyPr anchor="b"/>
          <a:lstStyle>
            <a:lvl1pPr>
              <a:defRPr sz="6000">
                <a:solidFill>
                  <a:schemeClr val="accent3">
                    <a:lumMod val="50000"/>
                  </a:schemeClr>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223CE76E-F7FA-C44C-A815-DA90FD424F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8E38192A-4B1C-B04D-8B51-3EC8EDBEF47D}"/>
              </a:ext>
            </a:extLst>
          </p:cNvPr>
          <p:cNvSpPr>
            <a:spLocks noGrp="1"/>
          </p:cNvSpPr>
          <p:nvPr>
            <p:ph type="dt" sz="half" idx="10"/>
          </p:nvPr>
        </p:nvSpPr>
        <p:spPr/>
        <p:txBody>
          <a:bodyPr/>
          <a:lstStyle/>
          <a:p>
            <a:fld id="{0897D508-3A5E-E14C-A0AC-5B029ACB0464}" type="datetimeFigureOut">
              <a:rPr lang="en-US" smtClean="0"/>
              <a:t>2/26/25</a:t>
            </a:fld>
            <a:endParaRPr lang="en-US" dirty="0"/>
          </a:p>
        </p:txBody>
      </p:sp>
      <p:sp>
        <p:nvSpPr>
          <p:cNvPr id="5" name="Footer Placeholder 4">
            <a:extLst>
              <a:ext uri="{FF2B5EF4-FFF2-40B4-BE49-F238E27FC236}">
                <a16:creationId xmlns:a16="http://schemas.microsoft.com/office/drawing/2014/main" id="{95A4AB38-D3B0-634D-A81C-B6714E9147D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C08C4AE-98BE-754B-8E0A-64ED3754BD38}"/>
              </a:ext>
            </a:extLst>
          </p:cNvPr>
          <p:cNvSpPr>
            <a:spLocks noGrp="1"/>
          </p:cNvSpPr>
          <p:nvPr>
            <p:ph type="sldNum" sz="quarter" idx="12"/>
          </p:nvPr>
        </p:nvSpPr>
        <p:spPr/>
        <p:txBody>
          <a:bodyPr/>
          <a:lstStyle/>
          <a:p>
            <a:fld id="{286BDDC1-B21B-324A-92E4-82924A7C6325}" type="slidenum">
              <a:rPr lang="en-US" smtClean="0"/>
              <a:t>‹#›</a:t>
            </a:fld>
            <a:endParaRPr lang="en-US" dirty="0"/>
          </a:p>
        </p:txBody>
      </p:sp>
    </p:spTree>
    <p:extLst>
      <p:ext uri="{BB962C8B-B14F-4D97-AF65-F5344CB8AC3E}">
        <p14:creationId xmlns:p14="http://schemas.microsoft.com/office/powerpoint/2010/main" val="2711255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63159-5645-6040-80CC-FF278AA7DAF9}"/>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84DE470-2604-C54A-8CA7-DA3207AED6B3}"/>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051DE5F-2A8C-E347-8258-FA8918B550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841D58-9F3A-6446-856A-A9ACAF430229}"/>
              </a:ext>
            </a:extLst>
          </p:cNvPr>
          <p:cNvSpPr>
            <a:spLocks noGrp="1"/>
          </p:cNvSpPr>
          <p:nvPr>
            <p:ph type="dt" sz="half" idx="10"/>
          </p:nvPr>
        </p:nvSpPr>
        <p:spPr/>
        <p:txBody>
          <a:bodyPr/>
          <a:lstStyle/>
          <a:p>
            <a:fld id="{0897D508-3A5E-E14C-A0AC-5B029ACB0464}" type="datetimeFigureOut">
              <a:rPr lang="en-US" smtClean="0"/>
              <a:t>2/26/25</a:t>
            </a:fld>
            <a:endParaRPr lang="en-US" dirty="0"/>
          </a:p>
        </p:txBody>
      </p:sp>
      <p:sp>
        <p:nvSpPr>
          <p:cNvPr id="6" name="Footer Placeholder 5">
            <a:extLst>
              <a:ext uri="{FF2B5EF4-FFF2-40B4-BE49-F238E27FC236}">
                <a16:creationId xmlns:a16="http://schemas.microsoft.com/office/drawing/2014/main" id="{7A6C4523-BDCA-D148-8530-988A8B93C50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F13DE4C-F485-7A4D-96B8-E3BEA88DC775}"/>
              </a:ext>
            </a:extLst>
          </p:cNvPr>
          <p:cNvSpPr>
            <a:spLocks noGrp="1"/>
          </p:cNvSpPr>
          <p:nvPr>
            <p:ph type="sldNum" sz="quarter" idx="12"/>
          </p:nvPr>
        </p:nvSpPr>
        <p:spPr/>
        <p:txBody>
          <a:bodyPr/>
          <a:lstStyle/>
          <a:p>
            <a:fld id="{286BDDC1-B21B-324A-92E4-82924A7C6325}" type="slidenum">
              <a:rPr lang="en-US" smtClean="0"/>
              <a:t>‹#›</a:t>
            </a:fld>
            <a:endParaRPr lang="en-US" dirty="0"/>
          </a:p>
        </p:txBody>
      </p:sp>
    </p:spTree>
    <p:extLst>
      <p:ext uri="{BB962C8B-B14F-4D97-AF65-F5344CB8AC3E}">
        <p14:creationId xmlns:p14="http://schemas.microsoft.com/office/powerpoint/2010/main" val="214431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94EE2-448E-CC4E-A6CB-1C4E38CC756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8F8BFF7-A36A-5546-87E3-5BBB26E627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3561359A-FAD4-8646-9323-A4545608B71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E228966-6676-D340-8643-5295D277E3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ABBE2B-A6DA-8C42-AE41-4802581928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E3AD09-17ED-8547-8B9F-87B55A5AB6B1}"/>
              </a:ext>
            </a:extLst>
          </p:cNvPr>
          <p:cNvSpPr>
            <a:spLocks noGrp="1"/>
          </p:cNvSpPr>
          <p:nvPr>
            <p:ph type="dt" sz="half" idx="10"/>
          </p:nvPr>
        </p:nvSpPr>
        <p:spPr/>
        <p:txBody>
          <a:bodyPr/>
          <a:lstStyle/>
          <a:p>
            <a:fld id="{0897D508-3A5E-E14C-A0AC-5B029ACB0464}" type="datetimeFigureOut">
              <a:rPr lang="en-US" smtClean="0"/>
              <a:t>2/26/25</a:t>
            </a:fld>
            <a:endParaRPr lang="en-US" dirty="0"/>
          </a:p>
        </p:txBody>
      </p:sp>
      <p:sp>
        <p:nvSpPr>
          <p:cNvPr id="8" name="Footer Placeholder 7">
            <a:extLst>
              <a:ext uri="{FF2B5EF4-FFF2-40B4-BE49-F238E27FC236}">
                <a16:creationId xmlns:a16="http://schemas.microsoft.com/office/drawing/2014/main" id="{31E0405A-FE56-B144-B80F-F435DA938E5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0F33EEE-1B64-BE4F-A857-E4C872AEFA25}"/>
              </a:ext>
            </a:extLst>
          </p:cNvPr>
          <p:cNvSpPr>
            <a:spLocks noGrp="1"/>
          </p:cNvSpPr>
          <p:nvPr>
            <p:ph type="sldNum" sz="quarter" idx="12"/>
          </p:nvPr>
        </p:nvSpPr>
        <p:spPr/>
        <p:txBody>
          <a:bodyPr/>
          <a:lstStyle/>
          <a:p>
            <a:fld id="{286BDDC1-B21B-324A-92E4-82924A7C6325}" type="slidenum">
              <a:rPr lang="en-US" smtClean="0"/>
              <a:t>‹#›</a:t>
            </a:fld>
            <a:endParaRPr lang="en-US" dirty="0"/>
          </a:p>
        </p:txBody>
      </p:sp>
    </p:spTree>
    <p:extLst>
      <p:ext uri="{BB962C8B-B14F-4D97-AF65-F5344CB8AC3E}">
        <p14:creationId xmlns:p14="http://schemas.microsoft.com/office/powerpoint/2010/main" val="4011145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4761E-A7B2-914B-A79B-D0BD27E08BB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B9371F5-4482-DD43-9E35-00D330F992BA}"/>
              </a:ext>
            </a:extLst>
          </p:cNvPr>
          <p:cNvSpPr>
            <a:spLocks noGrp="1"/>
          </p:cNvSpPr>
          <p:nvPr>
            <p:ph type="dt" sz="half" idx="10"/>
          </p:nvPr>
        </p:nvSpPr>
        <p:spPr/>
        <p:txBody>
          <a:bodyPr/>
          <a:lstStyle/>
          <a:p>
            <a:fld id="{0897D508-3A5E-E14C-A0AC-5B029ACB0464}" type="datetimeFigureOut">
              <a:rPr lang="en-US" smtClean="0"/>
              <a:t>2/26/25</a:t>
            </a:fld>
            <a:endParaRPr lang="en-US" dirty="0"/>
          </a:p>
        </p:txBody>
      </p:sp>
      <p:sp>
        <p:nvSpPr>
          <p:cNvPr id="4" name="Footer Placeholder 3">
            <a:extLst>
              <a:ext uri="{FF2B5EF4-FFF2-40B4-BE49-F238E27FC236}">
                <a16:creationId xmlns:a16="http://schemas.microsoft.com/office/drawing/2014/main" id="{CB7A120B-237A-CB4A-B0E0-0D7BCA35E11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862A0CC-750F-0B42-9784-EF316EEEB544}"/>
              </a:ext>
            </a:extLst>
          </p:cNvPr>
          <p:cNvSpPr>
            <a:spLocks noGrp="1"/>
          </p:cNvSpPr>
          <p:nvPr>
            <p:ph type="sldNum" sz="quarter" idx="12"/>
          </p:nvPr>
        </p:nvSpPr>
        <p:spPr/>
        <p:txBody>
          <a:bodyPr/>
          <a:lstStyle/>
          <a:p>
            <a:fld id="{286BDDC1-B21B-324A-92E4-82924A7C6325}" type="slidenum">
              <a:rPr lang="en-US" smtClean="0"/>
              <a:t>‹#›</a:t>
            </a:fld>
            <a:endParaRPr lang="en-US" dirty="0"/>
          </a:p>
        </p:txBody>
      </p:sp>
    </p:spTree>
    <p:extLst>
      <p:ext uri="{BB962C8B-B14F-4D97-AF65-F5344CB8AC3E}">
        <p14:creationId xmlns:p14="http://schemas.microsoft.com/office/powerpoint/2010/main" val="2868605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461F85-B59B-B344-B9E5-A48D85BBEC33}"/>
              </a:ext>
            </a:extLst>
          </p:cNvPr>
          <p:cNvSpPr>
            <a:spLocks noGrp="1"/>
          </p:cNvSpPr>
          <p:nvPr>
            <p:ph type="dt" sz="half" idx="10"/>
          </p:nvPr>
        </p:nvSpPr>
        <p:spPr/>
        <p:txBody>
          <a:bodyPr/>
          <a:lstStyle/>
          <a:p>
            <a:fld id="{0897D508-3A5E-E14C-A0AC-5B029ACB0464}" type="datetimeFigureOut">
              <a:rPr lang="en-US" smtClean="0"/>
              <a:t>2/26/25</a:t>
            </a:fld>
            <a:endParaRPr lang="en-US" dirty="0"/>
          </a:p>
        </p:txBody>
      </p:sp>
      <p:sp>
        <p:nvSpPr>
          <p:cNvPr id="3" name="Footer Placeholder 2">
            <a:extLst>
              <a:ext uri="{FF2B5EF4-FFF2-40B4-BE49-F238E27FC236}">
                <a16:creationId xmlns:a16="http://schemas.microsoft.com/office/drawing/2014/main" id="{C4F8C529-4733-B845-BCBB-5F5A8935D0A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7F693CD-870D-A34C-96E3-E348CB924A81}"/>
              </a:ext>
            </a:extLst>
          </p:cNvPr>
          <p:cNvSpPr>
            <a:spLocks noGrp="1"/>
          </p:cNvSpPr>
          <p:nvPr>
            <p:ph type="sldNum" sz="quarter" idx="12"/>
          </p:nvPr>
        </p:nvSpPr>
        <p:spPr/>
        <p:txBody>
          <a:bodyPr/>
          <a:lstStyle/>
          <a:p>
            <a:fld id="{286BDDC1-B21B-324A-92E4-82924A7C6325}" type="slidenum">
              <a:rPr lang="en-US" smtClean="0"/>
              <a:t>‹#›</a:t>
            </a:fld>
            <a:endParaRPr lang="en-US" dirty="0"/>
          </a:p>
        </p:txBody>
      </p:sp>
    </p:spTree>
    <p:extLst>
      <p:ext uri="{BB962C8B-B14F-4D97-AF65-F5344CB8AC3E}">
        <p14:creationId xmlns:p14="http://schemas.microsoft.com/office/powerpoint/2010/main" val="37088690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ADF34-A907-E14C-83D9-2C7F874BBB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2D16D0-959A-2C45-B919-3E06598425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791C87-9816-184C-98B2-EEA2965F8E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A6A99E-A2FF-3B4A-98CF-E8F790A367EA}"/>
              </a:ext>
            </a:extLst>
          </p:cNvPr>
          <p:cNvSpPr>
            <a:spLocks noGrp="1"/>
          </p:cNvSpPr>
          <p:nvPr>
            <p:ph type="dt" sz="half" idx="10"/>
          </p:nvPr>
        </p:nvSpPr>
        <p:spPr/>
        <p:txBody>
          <a:bodyPr/>
          <a:lstStyle/>
          <a:p>
            <a:fld id="{0897D508-3A5E-E14C-A0AC-5B029ACB0464}" type="datetimeFigureOut">
              <a:rPr lang="en-US" smtClean="0"/>
              <a:t>2/26/25</a:t>
            </a:fld>
            <a:endParaRPr lang="en-US" dirty="0"/>
          </a:p>
        </p:txBody>
      </p:sp>
      <p:sp>
        <p:nvSpPr>
          <p:cNvPr id="6" name="Footer Placeholder 5">
            <a:extLst>
              <a:ext uri="{FF2B5EF4-FFF2-40B4-BE49-F238E27FC236}">
                <a16:creationId xmlns:a16="http://schemas.microsoft.com/office/drawing/2014/main" id="{CD9696D1-597A-5E4F-99B2-9DD61DA79B6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3995139-CB77-5641-8E1F-7F48F00A54D0}"/>
              </a:ext>
            </a:extLst>
          </p:cNvPr>
          <p:cNvSpPr>
            <a:spLocks noGrp="1"/>
          </p:cNvSpPr>
          <p:nvPr>
            <p:ph type="sldNum" sz="quarter" idx="12"/>
          </p:nvPr>
        </p:nvSpPr>
        <p:spPr/>
        <p:txBody>
          <a:bodyPr/>
          <a:lstStyle/>
          <a:p>
            <a:fld id="{286BDDC1-B21B-324A-92E4-82924A7C6325}" type="slidenum">
              <a:rPr lang="en-US" smtClean="0"/>
              <a:t>‹#›</a:t>
            </a:fld>
            <a:endParaRPr lang="en-US" dirty="0"/>
          </a:p>
        </p:txBody>
      </p:sp>
    </p:spTree>
    <p:extLst>
      <p:ext uri="{BB962C8B-B14F-4D97-AF65-F5344CB8AC3E}">
        <p14:creationId xmlns:p14="http://schemas.microsoft.com/office/powerpoint/2010/main" val="4037508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EFD86-3275-3E49-9928-DBB1324359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7E5D245-339C-DE4C-AFCD-DB3DAC8C8C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FEB9727-108B-444F-845B-C96784B838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E46FA2-33E0-EC47-9631-93EC04DC5263}"/>
              </a:ext>
            </a:extLst>
          </p:cNvPr>
          <p:cNvSpPr>
            <a:spLocks noGrp="1"/>
          </p:cNvSpPr>
          <p:nvPr>
            <p:ph type="dt" sz="half" idx="10"/>
          </p:nvPr>
        </p:nvSpPr>
        <p:spPr/>
        <p:txBody>
          <a:bodyPr/>
          <a:lstStyle/>
          <a:p>
            <a:fld id="{0897D508-3A5E-E14C-A0AC-5B029ACB0464}" type="datetimeFigureOut">
              <a:rPr lang="en-US" smtClean="0"/>
              <a:t>2/26/25</a:t>
            </a:fld>
            <a:endParaRPr lang="en-US" dirty="0"/>
          </a:p>
        </p:txBody>
      </p:sp>
      <p:sp>
        <p:nvSpPr>
          <p:cNvPr id="6" name="Footer Placeholder 5">
            <a:extLst>
              <a:ext uri="{FF2B5EF4-FFF2-40B4-BE49-F238E27FC236}">
                <a16:creationId xmlns:a16="http://schemas.microsoft.com/office/drawing/2014/main" id="{C0120C65-4B5F-0E4D-A780-69E1EE9A403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C020817-8F28-EA4D-80A7-C25119B23CA4}"/>
              </a:ext>
            </a:extLst>
          </p:cNvPr>
          <p:cNvSpPr>
            <a:spLocks noGrp="1"/>
          </p:cNvSpPr>
          <p:nvPr>
            <p:ph type="sldNum" sz="quarter" idx="12"/>
          </p:nvPr>
        </p:nvSpPr>
        <p:spPr/>
        <p:txBody>
          <a:bodyPr/>
          <a:lstStyle/>
          <a:p>
            <a:fld id="{286BDDC1-B21B-324A-92E4-82924A7C6325}" type="slidenum">
              <a:rPr lang="en-US" smtClean="0"/>
              <a:t>‹#›</a:t>
            </a:fld>
            <a:endParaRPr lang="en-US" dirty="0"/>
          </a:p>
        </p:txBody>
      </p:sp>
    </p:spTree>
    <p:extLst>
      <p:ext uri="{BB962C8B-B14F-4D97-AF65-F5344CB8AC3E}">
        <p14:creationId xmlns:p14="http://schemas.microsoft.com/office/powerpoint/2010/main" val="3917336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232F52-E0B2-B549-BAA4-279358649C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7B31BD5-22AB-754A-8C3B-303911F19F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F3A5AAD-BEF3-8D4D-9104-2049B3C465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97D508-3A5E-E14C-A0AC-5B029ACB0464}" type="datetimeFigureOut">
              <a:rPr lang="en-US" smtClean="0"/>
              <a:t>2/26/25</a:t>
            </a:fld>
            <a:endParaRPr lang="en-US" dirty="0"/>
          </a:p>
        </p:txBody>
      </p:sp>
      <p:sp>
        <p:nvSpPr>
          <p:cNvPr id="5" name="Footer Placeholder 4">
            <a:extLst>
              <a:ext uri="{FF2B5EF4-FFF2-40B4-BE49-F238E27FC236}">
                <a16:creationId xmlns:a16="http://schemas.microsoft.com/office/drawing/2014/main" id="{DB3E0AB5-FF08-2A45-9785-D3E8E1F1DE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AFEB22F-5383-7E4C-9353-AC675C24FA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6BDDC1-B21B-324A-92E4-82924A7C6325}" type="slidenum">
              <a:rPr lang="en-US" smtClean="0"/>
              <a:t>‹#›</a:t>
            </a:fld>
            <a:endParaRPr lang="en-US" dirty="0"/>
          </a:p>
        </p:txBody>
      </p:sp>
    </p:spTree>
    <p:extLst>
      <p:ext uri="{BB962C8B-B14F-4D97-AF65-F5344CB8AC3E}">
        <p14:creationId xmlns:p14="http://schemas.microsoft.com/office/powerpoint/2010/main" val="389125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kern="12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4.png"/><Relationship Id="rId7"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hyperlink" Target="https://ncaaorg.s3.amazonaws.com/ssi/mental/SSI_MentalHealthBestPractices.pdf"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hyperlink" Target="https://ncaaorg.s3.amazonaws.com/ssi/mental/SSI_MentalHealthBestPractices.pdf" TargetMode="Externa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theatlantic.com/family/archive/2019/01/intensive-helicopter-parenting-inequality/580528/"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www.youtube.com/watch?v=UrlPuRfoGdY"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F74CCCE-ADA0-D749-8F95-4952073BD997}"/>
              </a:ext>
            </a:extLst>
          </p:cNvPr>
          <p:cNvSpPr txBox="1"/>
          <p:nvPr/>
        </p:nvSpPr>
        <p:spPr>
          <a:xfrm>
            <a:off x="3216952" y="5657671"/>
            <a:ext cx="4928461" cy="769441"/>
          </a:xfrm>
          <a:prstGeom prst="rect">
            <a:avLst/>
          </a:prstGeom>
          <a:noFill/>
        </p:spPr>
        <p:txBody>
          <a:bodyPr wrap="square" rtlCol="0">
            <a:spAutoFit/>
          </a:bodyPr>
          <a:lstStyle/>
          <a:p>
            <a:r>
              <a:rPr lang="en-US" sz="2400" b="1" dirty="0">
                <a:solidFill>
                  <a:srgbClr val="002060"/>
                </a:solidFill>
                <a:latin typeface="Open Sans Light" panose="020B0306030504020204" pitchFamily="34" charset="0"/>
                <a:ea typeface="Open Sans Light" panose="020B0306030504020204" pitchFamily="34" charset="0"/>
                <a:cs typeface="Open Sans Light" panose="020B0306030504020204" pitchFamily="34" charset="0"/>
              </a:rPr>
              <a:t>JAMES R. BORCHERS MD, MPH</a:t>
            </a:r>
          </a:p>
          <a:p>
            <a:r>
              <a:rPr lang="en-US" sz="2000" dirty="0">
                <a:solidFill>
                  <a:srgbClr val="002060"/>
                </a:solidFill>
                <a:latin typeface="Open Sans Light" panose="020B0306030504020204" pitchFamily="34" charset="0"/>
                <a:ea typeface="Open Sans Light" panose="020B0306030504020204" pitchFamily="34" charset="0"/>
                <a:cs typeface="Open Sans Light" panose="020B0306030504020204" pitchFamily="34" charset="0"/>
              </a:rPr>
              <a:t>U.S. Council for Athletes’ Health</a:t>
            </a:r>
          </a:p>
        </p:txBody>
      </p:sp>
      <p:sp>
        <p:nvSpPr>
          <p:cNvPr id="7" name="Google Shape;84;p15">
            <a:extLst>
              <a:ext uri="{FF2B5EF4-FFF2-40B4-BE49-F238E27FC236}">
                <a16:creationId xmlns:a16="http://schemas.microsoft.com/office/drawing/2014/main" id="{1A916D2B-BD15-A4F2-034D-6CBEFC634A21}"/>
              </a:ext>
            </a:extLst>
          </p:cNvPr>
          <p:cNvSpPr txBox="1">
            <a:spLocks noGrp="1"/>
          </p:cNvSpPr>
          <p:nvPr>
            <p:ph type="ctrTitle"/>
          </p:nvPr>
        </p:nvSpPr>
        <p:spPr>
          <a:xfrm>
            <a:off x="3301340" y="206068"/>
            <a:ext cx="8740239" cy="2857765"/>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003D7C"/>
              </a:buClr>
              <a:buSzPts val="5400"/>
              <a:buFont typeface="Open Sans Light"/>
              <a:buNone/>
            </a:pPr>
            <a:r>
              <a:rPr lang="en-US" sz="3200" b="1" dirty="0">
                <a:solidFill>
                  <a:srgbClr val="002060"/>
                </a:solidFill>
                <a:latin typeface="Open Sans" panose="020B0606030504020204" pitchFamily="34" charset="0"/>
                <a:ea typeface="Open Sans" panose="020B0606030504020204" pitchFamily="34" charset="0"/>
                <a:cs typeface="Open Sans" panose="020B0606030504020204" pitchFamily="34" charset="0"/>
                <a:sym typeface="Open Sans Light"/>
              </a:rPr>
              <a:t>The National Epidemic of Adolescent and High School Student Mental Health:</a:t>
            </a:r>
            <a:br>
              <a:rPr lang="en-US" sz="3200" b="1" dirty="0">
                <a:solidFill>
                  <a:srgbClr val="002060"/>
                </a:solidFill>
                <a:latin typeface="Open Sans" panose="020B0606030504020204" pitchFamily="34" charset="0"/>
                <a:ea typeface="Open Sans" panose="020B0606030504020204" pitchFamily="34" charset="0"/>
                <a:cs typeface="Open Sans" panose="020B0606030504020204" pitchFamily="34" charset="0"/>
                <a:sym typeface="Open Sans Light"/>
              </a:rPr>
            </a:br>
            <a:br>
              <a:rPr lang="en-US" sz="3600" b="1" dirty="0">
                <a:solidFill>
                  <a:srgbClr val="002060"/>
                </a:solidFill>
                <a:latin typeface="Open Sans Light"/>
                <a:ea typeface="Open Sans Light"/>
                <a:cs typeface="Open Sans Light"/>
                <a:sym typeface="Open Sans Light"/>
              </a:rPr>
            </a:br>
            <a:r>
              <a:rPr lang="en-US" sz="3200" dirty="0">
                <a:solidFill>
                  <a:srgbClr val="002060"/>
                </a:solidFill>
                <a:sym typeface="Open Sans Light"/>
              </a:rPr>
              <a:t>The Effect on Athletes, Coaches and Administrators  </a:t>
            </a:r>
            <a:endParaRPr sz="3600" dirty="0">
              <a:solidFill>
                <a:srgbClr val="002060"/>
              </a:solidFill>
              <a:sym typeface="Open Sans Light"/>
            </a:endParaRPr>
          </a:p>
        </p:txBody>
      </p:sp>
      <p:pic>
        <p:nvPicPr>
          <p:cNvPr id="2" name="Picture 2">
            <a:extLst>
              <a:ext uri="{FF2B5EF4-FFF2-40B4-BE49-F238E27FC236}">
                <a16:creationId xmlns:a16="http://schemas.microsoft.com/office/drawing/2014/main" id="{E9704A4F-FF7A-DD09-11ED-1E13C64EC5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8478" y="3336966"/>
            <a:ext cx="2245962" cy="1840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22424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E7F90353-60B2-4CED-27EC-558FD196E4DA}"/>
              </a:ext>
            </a:extLst>
          </p:cNvPr>
          <p:cNvSpPr txBox="1">
            <a:spLocks/>
          </p:cNvSpPr>
          <p:nvPr/>
        </p:nvSpPr>
        <p:spPr>
          <a:xfrm>
            <a:off x="330200" y="3737360"/>
            <a:ext cx="10515600" cy="16374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indent="0">
              <a:buFont typeface="Arial" panose="020B0604020202020204" pitchFamily="34" charset="0"/>
              <a:buNone/>
            </a:pPr>
            <a:r>
              <a:rPr lang="en-US" dirty="0">
                <a:solidFill>
                  <a:srgbClr val="113C71"/>
                </a:solidFill>
                <a:latin typeface="Open Sans Light" panose="020B0306030504020204" pitchFamily="34" charset="0"/>
                <a:ea typeface="Open Sans Light" panose="020B0306030504020204" pitchFamily="34" charset="0"/>
                <a:cs typeface="Open Sans Light" panose="020B0306030504020204" pitchFamily="34" charset="0"/>
              </a:rPr>
              <a:t>Study from Utah State: the more money parents spend on their child’s sports (training, travel, tournaments), the less the child enjoys it and the more pressure they feel; more likely to exhibit burnout and suffer from mental health issues</a:t>
            </a:r>
          </a:p>
        </p:txBody>
      </p:sp>
      <p:pic>
        <p:nvPicPr>
          <p:cNvPr id="3" name="Picture 2">
            <a:extLst>
              <a:ext uri="{FF2B5EF4-FFF2-40B4-BE49-F238E27FC236}">
                <a16:creationId xmlns:a16="http://schemas.microsoft.com/office/drawing/2014/main" id="{6A929F07-2A7F-1B37-D142-CF00737E8034}"/>
              </a:ext>
            </a:extLst>
          </p:cNvPr>
          <p:cNvPicPr>
            <a:picLocks noChangeAspect="1"/>
          </p:cNvPicPr>
          <p:nvPr/>
        </p:nvPicPr>
        <p:blipFill>
          <a:blip r:embed="rId3"/>
          <a:stretch>
            <a:fillRect/>
          </a:stretch>
        </p:blipFill>
        <p:spPr>
          <a:xfrm>
            <a:off x="1241490" y="1099922"/>
            <a:ext cx="8785160" cy="2356233"/>
          </a:xfrm>
          <a:prstGeom prst="rect">
            <a:avLst/>
          </a:prstGeom>
          <a:effectLst>
            <a:softEdge rad="245275"/>
          </a:effectLst>
        </p:spPr>
      </p:pic>
      <p:sp>
        <p:nvSpPr>
          <p:cNvPr id="4" name="Google Shape;103;p2">
            <a:extLst>
              <a:ext uri="{FF2B5EF4-FFF2-40B4-BE49-F238E27FC236}">
                <a16:creationId xmlns:a16="http://schemas.microsoft.com/office/drawing/2014/main" id="{1F648300-33BE-3C77-C692-9116FAFAB79F}"/>
              </a:ext>
            </a:extLst>
          </p:cNvPr>
          <p:cNvSpPr txBox="1"/>
          <p:nvPr/>
        </p:nvSpPr>
        <p:spPr>
          <a:xfrm>
            <a:off x="0" y="0"/>
            <a:ext cx="10515600" cy="91317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3D7C"/>
              </a:buClr>
              <a:buSzPts val="4400"/>
              <a:buFont typeface="Open Sans Light"/>
              <a:buNone/>
            </a:pPr>
            <a:r>
              <a:rPr lang="en-US" sz="4400" b="1" dirty="0">
                <a:solidFill>
                  <a:srgbClr val="0E3C72"/>
                </a:solidFill>
                <a:latin typeface="Open Sans Light"/>
                <a:ea typeface="Open Sans Light"/>
                <a:cs typeface="Open Sans Light"/>
                <a:sym typeface="Open Sans Light"/>
              </a:rPr>
              <a:t>Gen Z Athletes</a:t>
            </a:r>
          </a:p>
        </p:txBody>
      </p:sp>
      <p:pic>
        <p:nvPicPr>
          <p:cNvPr id="5" name="Picture 2">
            <a:extLst>
              <a:ext uri="{FF2B5EF4-FFF2-40B4-BE49-F238E27FC236}">
                <a16:creationId xmlns:a16="http://schemas.microsoft.com/office/drawing/2014/main" id="{9AC246DE-E279-A6FE-18FA-4CBF20EE90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63743"/>
            <a:ext cx="969139" cy="794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62460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42AC2035-7446-8A9F-088D-8718495BF463}"/>
              </a:ext>
            </a:extLst>
          </p:cNvPr>
          <p:cNvSpPr txBox="1">
            <a:spLocks/>
          </p:cNvSpPr>
          <p:nvPr/>
        </p:nvSpPr>
        <p:spPr>
          <a:xfrm>
            <a:off x="413657" y="1444625"/>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113C71"/>
                </a:solidFill>
                <a:latin typeface="Open Sans Light" panose="020B0306030504020204" pitchFamily="34" charset="0"/>
                <a:ea typeface="Open Sans Light" panose="020B0306030504020204" pitchFamily="34" charset="0"/>
                <a:cs typeface="Open Sans Light" panose="020B0306030504020204" pitchFamily="34" charset="0"/>
              </a:rPr>
              <a:t>Emerging role of digital and telehealth – virtual healthcare platforms and resources</a:t>
            </a:r>
          </a:p>
          <a:p>
            <a:r>
              <a:rPr lang="en-US" dirty="0">
                <a:solidFill>
                  <a:srgbClr val="113C71"/>
                </a:solidFill>
                <a:latin typeface="Open Sans Light" panose="020B0306030504020204" pitchFamily="34" charset="0"/>
                <a:ea typeface="Open Sans Light" panose="020B0306030504020204" pitchFamily="34" charset="0"/>
                <a:cs typeface="Open Sans Light" panose="020B0306030504020204" pitchFamily="34" charset="0"/>
              </a:rPr>
              <a:t>Need for stronger community-based response to behavioral-health crises</a:t>
            </a:r>
          </a:p>
          <a:p>
            <a:r>
              <a:rPr lang="en-US" dirty="0">
                <a:solidFill>
                  <a:srgbClr val="113C71"/>
                </a:solidFill>
                <a:latin typeface="Open Sans Light" panose="020B0306030504020204" pitchFamily="34" charset="0"/>
                <a:ea typeface="Open Sans Light" panose="020B0306030504020204" pitchFamily="34" charset="0"/>
                <a:cs typeface="Open Sans Light" panose="020B0306030504020204" pitchFamily="34" charset="0"/>
              </a:rPr>
              <a:t>Better meeting the needs of Gen Z where they live, work, and </a:t>
            </a:r>
            <a:r>
              <a:rPr lang="en-US" b="1" dirty="0">
                <a:solidFill>
                  <a:srgbClr val="FF0000"/>
                </a:solidFill>
                <a:latin typeface="Open Sans Light" panose="020B0306030504020204" pitchFamily="34" charset="0"/>
                <a:ea typeface="Open Sans Light" panose="020B0306030504020204" pitchFamily="34" charset="0"/>
                <a:cs typeface="Open Sans Light" panose="020B0306030504020204" pitchFamily="34" charset="0"/>
              </a:rPr>
              <a:t>go to school</a:t>
            </a:r>
          </a:p>
        </p:txBody>
      </p:sp>
      <p:sp>
        <p:nvSpPr>
          <p:cNvPr id="3" name="Text Placeholder 3">
            <a:extLst>
              <a:ext uri="{FF2B5EF4-FFF2-40B4-BE49-F238E27FC236}">
                <a16:creationId xmlns:a16="http://schemas.microsoft.com/office/drawing/2014/main" id="{AFCA1FDD-821A-075B-E643-77124708204D}"/>
              </a:ext>
            </a:extLst>
          </p:cNvPr>
          <p:cNvSpPr txBox="1">
            <a:spLocks/>
          </p:cNvSpPr>
          <p:nvPr/>
        </p:nvSpPr>
        <p:spPr>
          <a:xfrm>
            <a:off x="6096000" y="1444625"/>
            <a:ext cx="5181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113C71"/>
                </a:solidFill>
                <a:latin typeface="Open Sans Light" panose="020B0306030504020204" pitchFamily="34" charset="0"/>
                <a:ea typeface="Open Sans Light" panose="020B0306030504020204" pitchFamily="34" charset="0"/>
                <a:cs typeface="Open Sans Light" panose="020B0306030504020204" pitchFamily="34" charset="0"/>
              </a:rPr>
              <a:t>Promoting mental-health and wellness literacy </a:t>
            </a:r>
          </a:p>
          <a:p>
            <a:r>
              <a:rPr lang="en-US" dirty="0">
                <a:solidFill>
                  <a:srgbClr val="113C71"/>
                </a:solidFill>
                <a:latin typeface="Open Sans Light" panose="020B0306030504020204" pitchFamily="34" charset="0"/>
                <a:ea typeface="Open Sans Light" panose="020B0306030504020204" pitchFamily="34" charset="0"/>
                <a:cs typeface="Open Sans Light" panose="020B0306030504020204" pitchFamily="34" charset="0"/>
              </a:rPr>
              <a:t>Investing in behavioral health at parity with physical health</a:t>
            </a:r>
          </a:p>
          <a:p>
            <a:r>
              <a:rPr lang="en-US" dirty="0">
                <a:solidFill>
                  <a:srgbClr val="113C71"/>
                </a:solidFill>
                <a:latin typeface="Open Sans Light" panose="020B0306030504020204" pitchFamily="34" charset="0"/>
                <a:ea typeface="Open Sans Light" panose="020B0306030504020204" pitchFamily="34" charset="0"/>
                <a:cs typeface="Open Sans Light" panose="020B0306030504020204" pitchFamily="34" charset="0"/>
              </a:rPr>
              <a:t>Supporting a </a:t>
            </a:r>
            <a:r>
              <a:rPr lang="en-US" b="1" dirty="0">
                <a:solidFill>
                  <a:srgbClr val="FF0000"/>
                </a:solidFill>
                <a:latin typeface="Open Sans Light" panose="020B0306030504020204" pitchFamily="34" charset="0"/>
                <a:ea typeface="Open Sans Light" panose="020B0306030504020204" pitchFamily="34" charset="0"/>
                <a:cs typeface="Open Sans Light" panose="020B0306030504020204" pitchFamily="34" charset="0"/>
              </a:rPr>
              <a:t>holistic approach</a:t>
            </a:r>
            <a:r>
              <a:rPr lang="en-US" dirty="0">
                <a:solidFill>
                  <a:srgbClr val="FF0000"/>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dirty="0">
                <a:solidFill>
                  <a:srgbClr val="113C71"/>
                </a:solidFill>
                <a:latin typeface="Open Sans Light" panose="020B0306030504020204" pitchFamily="34" charset="0"/>
                <a:ea typeface="Open Sans Light" panose="020B0306030504020204" pitchFamily="34" charset="0"/>
                <a:cs typeface="Open Sans Light" panose="020B0306030504020204" pitchFamily="34" charset="0"/>
              </a:rPr>
              <a:t>that embraces behavioral, physical, and social aspects of health</a:t>
            </a:r>
          </a:p>
        </p:txBody>
      </p:sp>
      <p:sp>
        <p:nvSpPr>
          <p:cNvPr id="4" name="Google Shape;103;p2">
            <a:extLst>
              <a:ext uri="{FF2B5EF4-FFF2-40B4-BE49-F238E27FC236}">
                <a16:creationId xmlns:a16="http://schemas.microsoft.com/office/drawing/2014/main" id="{0F06C8B7-B84D-B1B2-D7DC-07682EEA4F4E}"/>
              </a:ext>
            </a:extLst>
          </p:cNvPr>
          <p:cNvSpPr txBox="1"/>
          <p:nvPr/>
        </p:nvSpPr>
        <p:spPr>
          <a:xfrm>
            <a:off x="0" y="0"/>
            <a:ext cx="10515600" cy="91317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3D7C"/>
              </a:buClr>
              <a:buSzPts val="4400"/>
              <a:buFont typeface="Open Sans Light"/>
              <a:buNone/>
            </a:pPr>
            <a:r>
              <a:rPr lang="en-US" sz="4400" b="1" dirty="0">
                <a:solidFill>
                  <a:srgbClr val="0E3C72"/>
                </a:solidFill>
                <a:latin typeface="Open Sans Light"/>
                <a:ea typeface="Open Sans Light"/>
                <a:cs typeface="Open Sans Light"/>
                <a:sym typeface="Open Sans Light"/>
              </a:rPr>
              <a:t>Gen Z: Areas to Explore</a:t>
            </a:r>
          </a:p>
        </p:txBody>
      </p:sp>
      <p:pic>
        <p:nvPicPr>
          <p:cNvPr id="5" name="Picture 2">
            <a:extLst>
              <a:ext uri="{FF2B5EF4-FFF2-40B4-BE49-F238E27FC236}">
                <a16:creationId xmlns:a16="http://schemas.microsoft.com/office/drawing/2014/main" id="{11B89A0D-662C-B84A-91CA-EA6E172EC0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63743"/>
            <a:ext cx="969139" cy="794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34462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holistic approach to health and wellbeing">
            <a:extLst>
              <a:ext uri="{FF2B5EF4-FFF2-40B4-BE49-F238E27FC236}">
                <a16:creationId xmlns:a16="http://schemas.microsoft.com/office/drawing/2014/main" id="{9F4334CE-CE38-8E88-F9F9-6ACB6AC434F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28715" y="962306"/>
            <a:ext cx="8048588" cy="5563185"/>
          </a:xfrm>
          <a:prstGeom prst="rect">
            <a:avLst/>
          </a:prstGeom>
          <a:noFill/>
          <a:effectLst>
            <a:softEdge rad="291246"/>
          </a:effectLst>
          <a:extLst>
            <a:ext uri="{909E8E84-426E-40DD-AFC4-6F175D3DCCD1}">
              <a14:hiddenFill xmlns:a14="http://schemas.microsoft.com/office/drawing/2010/main">
                <a:solidFill>
                  <a:srgbClr val="FFFFFF"/>
                </a:solidFill>
              </a14:hiddenFill>
            </a:ext>
          </a:extLst>
        </p:spPr>
      </p:pic>
      <p:sp>
        <p:nvSpPr>
          <p:cNvPr id="3" name="Google Shape;103;p2">
            <a:extLst>
              <a:ext uri="{FF2B5EF4-FFF2-40B4-BE49-F238E27FC236}">
                <a16:creationId xmlns:a16="http://schemas.microsoft.com/office/drawing/2014/main" id="{61B675A3-C045-88A4-0F02-E7AF537A06CA}"/>
              </a:ext>
            </a:extLst>
          </p:cNvPr>
          <p:cNvSpPr txBox="1"/>
          <p:nvPr/>
        </p:nvSpPr>
        <p:spPr>
          <a:xfrm>
            <a:off x="0" y="49133"/>
            <a:ext cx="10515600" cy="91317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3D7C"/>
              </a:buClr>
              <a:buSzPts val="4400"/>
              <a:buFont typeface="Open Sans Light"/>
              <a:buNone/>
            </a:pPr>
            <a:r>
              <a:rPr lang="en-US" sz="4400" b="1" dirty="0">
                <a:solidFill>
                  <a:srgbClr val="0E3C72"/>
                </a:solidFill>
                <a:latin typeface="Open Sans Light"/>
                <a:ea typeface="Open Sans Light"/>
                <a:cs typeface="Open Sans Light"/>
                <a:sym typeface="Open Sans Light"/>
              </a:rPr>
              <a:t>Holistic Approach</a:t>
            </a:r>
          </a:p>
        </p:txBody>
      </p:sp>
      <p:pic>
        <p:nvPicPr>
          <p:cNvPr id="4" name="Picture 2">
            <a:extLst>
              <a:ext uri="{FF2B5EF4-FFF2-40B4-BE49-F238E27FC236}">
                <a16:creationId xmlns:a16="http://schemas.microsoft.com/office/drawing/2014/main" id="{0E125E17-3E2D-41E5-38A8-3317C7A97D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63743"/>
            <a:ext cx="969139" cy="794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7543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2A2F2E70-C7A6-CB9C-4661-7E0A65DB4F54}"/>
              </a:ext>
            </a:extLst>
          </p:cNvPr>
          <p:cNvSpPr txBox="1">
            <a:spLocks/>
          </p:cNvSpPr>
          <p:nvPr/>
        </p:nvSpPr>
        <p:spPr>
          <a:xfrm>
            <a:off x="197069" y="1489294"/>
            <a:ext cx="1092813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800"/>
              </a:spcAft>
            </a:pPr>
            <a:r>
              <a:rPr lang="en-US" dirty="0">
                <a:solidFill>
                  <a:srgbClr val="0E3C72"/>
                </a:solidFill>
                <a:latin typeface="Open Sans Light" panose="020B0306030504020204" pitchFamily="34" charset="0"/>
                <a:ea typeface="Open Sans Light" panose="020B0306030504020204" pitchFamily="34" charset="0"/>
                <a:cs typeface="Open Sans Light" panose="020B0306030504020204" pitchFamily="34" charset="0"/>
              </a:rPr>
              <a:t>Mental “wellness” is more than the </a:t>
            </a:r>
            <a:r>
              <a:rPr lang="en-US" i="1" dirty="0">
                <a:solidFill>
                  <a:srgbClr val="0E3C72"/>
                </a:solidFill>
                <a:latin typeface="Open Sans ExtraBold" panose="020B0606030504020204" pitchFamily="34" charset="0"/>
                <a:ea typeface="Open Sans ExtraBold" panose="020B0606030504020204" pitchFamily="34" charset="0"/>
                <a:cs typeface="Open Sans ExtraBold" panose="020B0606030504020204" pitchFamily="34" charset="0"/>
              </a:rPr>
              <a:t>absence</a:t>
            </a:r>
            <a:r>
              <a:rPr lang="en-US" dirty="0">
                <a:solidFill>
                  <a:srgbClr val="0E3C72"/>
                </a:solidFill>
              </a:rPr>
              <a:t> </a:t>
            </a:r>
            <a:r>
              <a:rPr lang="en-US" dirty="0">
                <a:solidFill>
                  <a:srgbClr val="0E3C72"/>
                </a:solidFill>
                <a:latin typeface="Open Sans Light" panose="020B0306030504020204" pitchFamily="34" charset="0"/>
                <a:ea typeface="Open Sans Light" panose="020B0306030504020204" pitchFamily="34" charset="0"/>
                <a:cs typeface="Open Sans Light" panose="020B0306030504020204" pitchFamily="34" charset="0"/>
              </a:rPr>
              <a:t>of mental illness</a:t>
            </a:r>
          </a:p>
          <a:p>
            <a:pPr algn="just">
              <a:spcAft>
                <a:spcPts val="1800"/>
              </a:spcAft>
            </a:pPr>
            <a:r>
              <a:rPr lang="en-US" dirty="0">
                <a:solidFill>
                  <a:srgbClr val="0E3C72"/>
                </a:solidFill>
                <a:latin typeface="Open Sans Light" panose="020B0306030504020204" pitchFamily="34" charset="0"/>
                <a:ea typeface="Open Sans Light" panose="020B0306030504020204" pitchFamily="34" charset="0"/>
                <a:cs typeface="Open Sans Light" panose="020B0306030504020204" pitchFamily="34" charset="0"/>
              </a:rPr>
              <a:t>“A state of well-being in which the individual realizes his or her own abilities, </a:t>
            </a:r>
            <a:r>
              <a:rPr lang="en-US" b="1" u="sng" dirty="0">
                <a:solidFill>
                  <a:srgbClr val="0E3C72"/>
                </a:solidFill>
                <a:latin typeface="Open Sans Light" panose="020B0306030504020204" pitchFamily="34" charset="0"/>
                <a:ea typeface="Open Sans Light" panose="020B0306030504020204" pitchFamily="34" charset="0"/>
                <a:cs typeface="Open Sans Light" panose="020B0306030504020204" pitchFamily="34" charset="0"/>
              </a:rPr>
              <a:t>can cope with the normal stresses of life</a:t>
            </a:r>
            <a:r>
              <a:rPr lang="en-US" dirty="0">
                <a:solidFill>
                  <a:srgbClr val="0E3C72"/>
                </a:solidFill>
                <a:latin typeface="Open Sans Light" panose="020B0306030504020204" pitchFamily="34" charset="0"/>
                <a:ea typeface="Open Sans Light" panose="020B0306030504020204" pitchFamily="34" charset="0"/>
                <a:cs typeface="Open Sans Light" panose="020B0306030504020204" pitchFamily="34" charset="0"/>
              </a:rPr>
              <a:t>, can work productively and fruitfully, and is able to make a contribution to his or her community.”</a:t>
            </a:r>
            <a:r>
              <a:rPr lang="en-US" sz="1400" dirty="0">
                <a:solidFill>
                  <a:srgbClr val="0E3C72"/>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1400" dirty="0">
                <a:solidFill>
                  <a:srgbClr val="0E3C72"/>
                </a:solidFill>
              </a:rPr>
              <a:t>[World Health Organization]</a:t>
            </a:r>
            <a:endParaRPr lang="en-US" dirty="0">
              <a:solidFill>
                <a:srgbClr val="0E3C72"/>
              </a:solidFill>
            </a:endParaRPr>
          </a:p>
          <a:p>
            <a:pPr marL="114300" indent="0" algn="ctr">
              <a:buFont typeface="Arial" panose="020B0604020202020204" pitchFamily="34" charset="0"/>
              <a:buNone/>
            </a:pPr>
            <a:r>
              <a:rPr lang="en-US" b="1" dirty="0">
                <a:solidFill>
                  <a:srgbClr val="0E3C72"/>
                </a:solidFill>
                <a:latin typeface="Open Sans SemiBold" panose="020B0606030504020204" pitchFamily="34" charset="0"/>
                <a:ea typeface="Open Sans SemiBold" panose="020B0606030504020204" pitchFamily="34" charset="0"/>
                <a:cs typeface="Open Sans SemiBold" panose="020B0606030504020204" pitchFamily="34" charset="0"/>
              </a:rPr>
              <a:t>Schools/Athletic departments must strive to create a </a:t>
            </a:r>
          </a:p>
          <a:p>
            <a:pPr marL="114300" indent="0" algn="ctr">
              <a:buFont typeface="Arial" panose="020B0604020202020204" pitchFamily="34" charset="0"/>
              <a:buNone/>
            </a:pPr>
            <a:r>
              <a:rPr lang="en-US" b="1" u="sng" dirty="0">
                <a:solidFill>
                  <a:srgbClr val="0E3C72"/>
                </a:solidFill>
                <a:latin typeface="Open Sans SemiBold" panose="020B0606030504020204" pitchFamily="34" charset="0"/>
                <a:ea typeface="Open Sans SemiBold" panose="020B0606030504020204" pitchFamily="34" charset="0"/>
                <a:cs typeface="Open Sans SemiBold" panose="020B0606030504020204" pitchFamily="34" charset="0"/>
              </a:rPr>
              <a:t>culture of mental wellness</a:t>
            </a:r>
          </a:p>
        </p:txBody>
      </p:sp>
      <p:sp>
        <p:nvSpPr>
          <p:cNvPr id="3" name="Google Shape;103;p2">
            <a:extLst>
              <a:ext uri="{FF2B5EF4-FFF2-40B4-BE49-F238E27FC236}">
                <a16:creationId xmlns:a16="http://schemas.microsoft.com/office/drawing/2014/main" id="{51FA9B27-F80C-86B9-5B35-45B4EB6D2F7B}"/>
              </a:ext>
            </a:extLst>
          </p:cNvPr>
          <p:cNvSpPr txBox="1"/>
          <p:nvPr/>
        </p:nvSpPr>
        <p:spPr>
          <a:xfrm>
            <a:off x="0" y="-4340"/>
            <a:ext cx="10515600" cy="819875"/>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3D7C"/>
              </a:buClr>
              <a:buSzPts val="4400"/>
              <a:buFont typeface="Open Sans Light"/>
              <a:buNone/>
            </a:pPr>
            <a:r>
              <a:rPr lang="en-US" sz="4400" b="1" dirty="0">
                <a:solidFill>
                  <a:srgbClr val="0E3C72"/>
                </a:solidFill>
                <a:latin typeface="Open Sans Light"/>
                <a:ea typeface="Open Sans Light"/>
                <a:cs typeface="Open Sans Light"/>
                <a:sym typeface="Open Sans Light"/>
              </a:rPr>
              <a:t>Mental Wellness</a:t>
            </a:r>
          </a:p>
        </p:txBody>
      </p:sp>
      <p:pic>
        <p:nvPicPr>
          <p:cNvPr id="4" name="Picture 2">
            <a:extLst>
              <a:ext uri="{FF2B5EF4-FFF2-40B4-BE49-F238E27FC236}">
                <a16:creationId xmlns:a16="http://schemas.microsoft.com/office/drawing/2014/main" id="{E8B0DF1D-6C85-2243-B257-0A1A1D7402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63743"/>
            <a:ext cx="969139" cy="794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4422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C298C841-408E-1EC4-852D-A6A427AE3FA5}"/>
              </a:ext>
            </a:extLst>
          </p:cNvPr>
          <p:cNvSpPr txBox="1">
            <a:spLocks/>
          </p:cNvSpPr>
          <p:nvPr/>
        </p:nvSpPr>
        <p:spPr>
          <a:xfrm>
            <a:off x="378070" y="1557867"/>
            <a:ext cx="11170464" cy="400766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800"/>
              </a:spcAft>
            </a:pPr>
            <a:r>
              <a:rPr lang="en-US" dirty="0">
                <a:solidFill>
                  <a:srgbClr val="0E3C72"/>
                </a:solidFill>
                <a:latin typeface="Open Sans Light" panose="020B0306030504020204" pitchFamily="34" charset="0"/>
                <a:ea typeface="Open Sans Light" panose="020B0306030504020204" pitchFamily="34" charset="0"/>
                <a:cs typeface="Open Sans Light" panose="020B0306030504020204" pitchFamily="34" charset="0"/>
              </a:rPr>
              <a:t>The school/department’s culture around mental wellness is what </a:t>
            </a:r>
            <a:r>
              <a:rPr lang="en-US" u="sng" dirty="0">
                <a:solidFill>
                  <a:srgbClr val="0E3C72"/>
                </a:solidFill>
                <a:latin typeface="Open Sans Light" panose="020B0306030504020204" pitchFamily="34" charset="0"/>
                <a:ea typeface="Open Sans Light" panose="020B0306030504020204" pitchFamily="34" charset="0"/>
                <a:cs typeface="Open Sans Light" panose="020B0306030504020204" pitchFamily="34" charset="0"/>
              </a:rPr>
              <a:t>reduces stigma </a:t>
            </a:r>
            <a:r>
              <a:rPr lang="en-US" dirty="0">
                <a:solidFill>
                  <a:srgbClr val="0E3C72"/>
                </a:solidFill>
                <a:latin typeface="Open Sans Light" panose="020B0306030504020204" pitchFamily="34" charset="0"/>
                <a:ea typeface="Open Sans Light" panose="020B0306030504020204" pitchFamily="34" charset="0"/>
                <a:cs typeface="Open Sans Light" panose="020B0306030504020204" pitchFamily="34" charset="0"/>
              </a:rPr>
              <a:t>and empowers athletes to access mental health and wellness resources </a:t>
            </a:r>
          </a:p>
          <a:p>
            <a:pPr marL="114300" indent="0" algn="ctr">
              <a:spcAft>
                <a:spcPts val="1800"/>
              </a:spcAft>
              <a:buFont typeface="Arial" panose="020B0604020202020204" pitchFamily="34" charset="0"/>
              <a:buNone/>
            </a:pPr>
            <a:r>
              <a:rPr lang="en-US" b="1" u="sng" dirty="0">
                <a:solidFill>
                  <a:srgbClr val="0E3C72"/>
                </a:solidFill>
              </a:rPr>
              <a:t>Athletic Administrators and Coaches create the culture</a:t>
            </a:r>
          </a:p>
          <a:p>
            <a:pPr>
              <a:spcAft>
                <a:spcPts val="1800"/>
              </a:spcAft>
            </a:pPr>
            <a:r>
              <a:rPr lang="en-US" dirty="0">
                <a:solidFill>
                  <a:srgbClr val="0E3C72"/>
                </a:solidFill>
                <a:latin typeface="Open Sans Light" panose="020B0306030504020204" pitchFamily="34" charset="0"/>
                <a:ea typeface="Open Sans Light" panose="020B0306030504020204" pitchFamily="34" charset="0"/>
                <a:cs typeface="Open Sans Light" panose="020B0306030504020204" pitchFamily="34" charset="0"/>
              </a:rPr>
              <a:t>Must create an inclusive environment</a:t>
            </a:r>
          </a:p>
          <a:p>
            <a:pPr>
              <a:spcAft>
                <a:spcPts val="1800"/>
              </a:spcAft>
            </a:pPr>
            <a:r>
              <a:rPr lang="en-US" dirty="0">
                <a:solidFill>
                  <a:srgbClr val="0E3C72"/>
                </a:solidFill>
                <a:latin typeface="Open Sans Light" panose="020B0306030504020204" pitchFamily="34" charset="0"/>
                <a:ea typeface="Open Sans Light" panose="020B0306030504020204" pitchFamily="34" charset="0"/>
                <a:cs typeface="Open Sans Light" panose="020B0306030504020204" pitchFamily="34" charset="0"/>
              </a:rPr>
              <a:t>All personnel need </a:t>
            </a:r>
            <a:r>
              <a:rPr lang="en-US" b="1" u="sng" dirty="0">
                <a:solidFill>
                  <a:srgbClr val="0E3C72"/>
                </a:solidFill>
                <a:latin typeface="Open Sans Light" panose="020B0306030504020204" pitchFamily="34" charset="0"/>
                <a:ea typeface="Open Sans Light" panose="020B0306030504020204" pitchFamily="34" charset="0"/>
                <a:cs typeface="Open Sans Light" panose="020B0306030504020204" pitchFamily="34" charset="0"/>
              </a:rPr>
              <a:t>proper training/education and support</a:t>
            </a:r>
          </a:p>
          <a:p>
            <a:pPr>
              <a:spcAft>
                <a:spcPts val="1800"/>
              </a:spcAft>
            </a:pPr>
            <a:r>
              <a:rPr lang="en-US" dirty="0">
                <a:solidFill>
                  <a:srgbClr val="0E3C72"/>
                </a:solidFill>
                <a:latin typeface="Open Sans Light" panose="020B0306030504020204" pitchFamily="34" charset="0"/>
                <a:ea typeface="Open Sans Light" panose="020B0306030504020204" pitchFamily="34" charset="0"/>
                <a:cs typeface="Open Sans Light" panose="020B0306030504020204" pitchFamily="34" charset="0"/>
              </a:rPr>
              <a:t>Remove obstacles for obtaining care</a:t>
            </a:r>
            <a:endParaRPr lang="en-US"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 name="Google Shape;103;p2">
            <a:extLst>
              <a:ext uri="{FF2B5EF4-FFF2-40B4-BE49-F238E27FC236}">
                <a16:creationId xmlns:a16="http://schemas.microsoft.com/office/drawing/2014/main" id="{118B1662-0E11-33E1-49D2-A1B7ECB68DC6}"/>
              </a:ext>
            </a:extLst>
          </p:cNvPr>
          <p:cNvSpPr txBox="1"/>
          <p:nvPr/>
        </p:nvSpPr>
        <p:spPr>
          <a:xfrm>
            <a:off x="-2" y="6988"/>
            <a:ext cx="10515600" cy="819875"/>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3D7C"/>
              </a:buClr>
              <a:buSzPts val="4400"/>
              <a:buFont typeface="Open Sans Light"/>
              <a:buNone/>
            </a:pPr>
            <a:r>
              <a:rPr lang="en-US" sz="4400" b="1" dirty="0">
                <a:solidFill>
                  <a:srgbClr val="0E3C72"/>
                </a:solidFill>
                <a:latin typeface="Open Sans Light"/>
                <a:ea typeface="Open Sans Light"/>
                <a:cs typeface="Open Sans Light"/>
                <a:sym typeface="Open Sans Light"/>
              </a:rPr>
              <a:t>Culture of Mental Wellness</a:t>
            </a:r>
            <a:endParaRPr dirty="0"/>
          </a:p>
        </p:txBody>
      </p:sp>
      <p:pic>
        <p:nvPicPr>
          <p:cNvPr id="4" name="Picture 2">
            <a:extLst>
              <a:ext uri="{FF2B5EF4-FFF2-40B4-BE49-F238E27FC236}">
                <a16:creationId xmlns:a16="http://schemas.microsoft.com/office/drawing/2014/main" id="{0AC9C04E-D3FB-2A36-05D8-66A8D41FAD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63743"/>
            <a:ext cx="969139" cy="794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23533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28C80F2E-1D4D-3049-89C3-82BC2F2E70BA}"/>
              </a:ext>
            </a:extLst>
          </p:cNvPr>
          <p:cNvSpPr txBox="1">
            <a:spLocks/>
          </p:cNvSpPr>
          <p:nvPr/>
        </p:nvSpPr>
        <p:spPr>
          <a:xfrm>
            <a:off x="211015" y="1555037"/>
            <a:ext cx="572839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indent="0">
              <a:buFont typeface="Arial" panose="020B0604020202020204" pitchFamily="34" charset="0"/>
              <a:buNone/>
            </a:pPr>
            <a:r>
              <a:rPr lang="en-US" sz="2000" dirty="0">
                <a:solidFill>
                  <a:srgbClr val="0E3C72"/>
                </a:solidFill>
                <a:latin typeface="Open Sans Light" panose="020B0306030504020204" pitchFamily="34" charset="0"/>
                <a:ea typeface="Open Sans Light" panose="020B0306030504020204" pitchFamily="34" charset="0"/>
                <a:cs typeface="Open Sans Light" panose="020B0306030504020204" pitchFamily="34" charset="0"/>
              </a:rPr>
              <a:t>Athletic Administrators and Coaches MUST:</a:t>
            </a:r>
          </a:p>
          <a:p>
            <a:pPr marL="635000" lvl="1" indent="-346075">
              <a:spcAft>
                <a:spcPts val="1000"/>
              </a:spcAft>
            </a:pPr>
            <a:r>
              <a:rPr lang="en-US" sz="1800" dirty="0">
                <a:solidFill>
                  <a:srgbClr val="0E3C72"/>
                </a:solidFill>
                <a:latin typeface="Open Sans Light" panose="020B0306030504020204" pitchFamily="34" charset="0"/>
                <a:ea typeface="Open Sans Light" panose="020B0306030504020204" pitchFamily="34" charset="0"/>
                <a:cs typeface="Open Sans Light" panose="020B0306030504020204" pitchFamily="34" charset="0"/>
              </a:rPr>
              <a:t>Support mental wellness education</a:t>
            </a:r>
          </a:p>
          <a:p>
            <a:pPr marL="635000" lvl="1" indent="-346075"/>
            <a:r>
              <a:rPr lang="en-US" sz="1800" dirty="0">
                <a:solidFill>
                  <a:srgbClr val="0E3C72"/>
                </a:solidFill>
                <a:latin typeface="Open Sans Light" panose="020B0306030504020204" pitchFamily="34" charset="0"/>
                <a:ea typeface="Open Sans Light" panose="020B0306030504020204" pitchFamily="34" charset="0"/>
                <a:cs typeface="Open Sans Light" panose="020B0306030504020204" pitchFamily="34" charset="0"/>
              </a:rPr>
              <a:t>Avoid negative words around mental health </a:t>
            </a:r>
          </a:p>
          <a:p>
            <a:pPr marL="1090613" lvl="2" indent="-344488">
              <a:buFont typeface="Courier New" panose="02070309020205020404" pitchFamily="49" charset="0"/>
              <a:buChar char="o"/>
            </a:pPr>
            <a:r>
              <a:rPr lang="en-US" sz="1600" dirty="0">
                <a:solidFill>
                  <a:srgbClr val="0E3C72"/>
                </a:solidFill>
                <a:latin typeface="Open Sans Light" panose="020B0306030504020204" pitchFamily="34" charset="0"/>
                <a:ea typeface="Open Sans Light" panose="020B0306030504020204" pitchFamily="34" charset="0"/>
                <a:cs typeface="Open Sans Light" panose="020B0306030504020204" pitchFamily="34" charset="0"/>
              </a:rPr>
              <a:t>Crazy, nuts, psycho, etc.</a:t>
            </a:r>
          </a:p>
          <a:p>
            <a:pPr marL="1090613" lvl="2" indent="-344488">
              <a:spcAft>
                <a:spcPts val="1200"/>
              </a:spcAft>
              <a:buFont typeface="Courier New" panose="02070309020205020404" pitchFamily="49" charset="0"/>
              <a:buChar char="o"/>
            </a:pPr>
            <a:r>
              <a:rPr lang="en-US" sz="1600" dirty="0">
                <a:solidFill>
                  <a:srgbClr val="0E3C72"/>
                </a:solidFill>
                <a:latin typeface="Open Sans Light" panose="020B0306030504020204" pitchFamily="34" charset="0"/>
                <a:ea typeface="Open Sans Light" panose="020B0306030504020204" pitchFamily="34" charset="0"/>
                <a:cs typeface="Open Sans Light" panose="020B0306030504020204" pitchFamily="34" charset="0"/>
              </a:rPr>
              <a:t>Use “people first” communication</a:t>
            </a:r>
          </a:p>
          <a:p>
            <a:pPr marL="635000" lvl="1" indent="-346075">
              <a:spcAft>
                <a:spcPts val="1000"/>
              </a:spcAft>
            </a:pPr>
            <a:r>
              <a:rPr lang="en-US" sz="1800" dirty="0">
                <a:solidFill>
                  <a:srgbClr val="0E3C72"/>
                </a:solidFill>
                <a:latin typeface="Open Sans Light" panose="020B0306030504020204" pitchFamily="34" charset="0"/>
                <a:ea typeface="Open Sans Light" panose="020B0306030504020204" pitchFamily="34" charset="0"/>
                <a:cs typeface="Open Sans Light" panose="020B0306030504020204" pitchFamily="34" charset="0"/>
              </a:rPr>
              <a:t>Emphasize appropriate </a:t>
            </a:r>
            <a:r>
              <a:rPr lang="en-US" sz="1800" b="1" u="sng" dirty="0">
                <a:solidFill>
                  <a:srgbClr val="0E3C72"/>
                </a:solidFill>
                <a:latin typeface="Open Sans Light" panose="020B0306030504020204" pitchFamily="34" charset="0"/>
                <a:ea typeface="Open Sans Light" panose="020B0306030504020204" pitchFamily="34" charset="0"/>
                <a:cs typeface="Open Sans Light" panose="020B0306030504020204" pitchFamily="34" charset="0"/>
              </a:rPr>
              <a:t>sleep/rest</a:t>
            </a:r>
          </a:p>
          <a:p>
            <a:pPr marL="635000" lvl="1" indent="-346075">
              <a:spcAft>
                <a:spcPts val="1000"/>
              </a:spcAft>
            </a:pPr>
            <a:r>
              <a:rPr lang="en-US" sz="1800" dirty="0">
                <a:solidFill>
                  <a:srgbClr val="0E3C72"/>
                </a:solidFill>
                <a:latin typeface="Open Sans Light" panose="020B0306030504020204" pitchFamily="34" charset="0"/>
                <a:ea typeface="Open Sans Light" panose="020B0306030504020204" pitchFamily="34" charset="0"/>
                <a:cs typeface="Open Sans Light" panose="020B0306030504020204" pitchFamily="34" charset="0"/>
              </a:rPr>
              <a:t>Provide safe space to talk about mental health</a:t>
            </a:r>
          </a:p>
          <a:p>
            <a:pPr marL="1092200" lvl="2" indent="-346075">
              <a:spcAft>
                <a:spcPts val="1000"/>
              </a:spcAft>
            </a:pPr>
            <a:r>
              <a:rPr lang="en-US" sz="1400" dirty="0">
                <a:solidFill>
                  <a:srgbClr val="0E3C72"/>
                </a:solidFill>
                <a:latin typeface="Open Sans Light" panose="020B0306030504020204" pitchFamily="34" charset="0"/>
                <a:ea typeface="Open Sans Light" panose="020B0306030504020204" pitchFamily="34" charset="0"/>
                <a:cs typeface="Open Sans Light" panose="020B0306030504020204" pitchFamily="34" charset="0"/>
              </a:rPr>
              <a:t>Question, Persuade, Refer “QPR”</a:t>
            </a:r>
          </a:p>
          <a:p>
            <a:pPr marL="635000" lvl="1" indent="-346075">
              <a:spcAft>
                <a:spcPts val="1000"/>
              </a:spcAft>
            </a:pPr>
            <a:r>
              <a:rPr lang="en-US" sz="1800" dirty="0">
                <a:solidFill>
                  <a:srgbClr val="0E3C72"/>
                </a:solidFill>
                <a:latin typeface="Open Sans Light" panose="020B0306030504020204" pitchFamily="34" charset="0"/>
                <a:ea typeface="Open Sans Light" panose="020B0306030504020204" pitchFamily="34" charset="0"/>
                <a:cs typeface="Open Sans Light" panose="020B0306030504020204" pitchFamily="34" charset="0"/>
              </a:rPr>
              <a:t>Acknowledge that stigma may exist</a:t>
            </a:r>
          </a:p>
          <a:p>
            <a:pPr marL="635000" lvl="1" indent="-346075">
              <a:spcAft>
                <a:spcPts val="1000"/>
              </a:spcAft>
            </a:pPr>
            <a:r>
              <a:rPr lang="en-US" sz="1800" dirty="0">
                <a:solidFill>
                  <a:srgbClr val="0E3C72"/>
                </a:solidFill>
                <a:latin typeface="Open Sans Light" panose="020B0306030504020204" pitchFamily="34" charset="0"/>
                <a:ea typeface="Open Sans Light" panose="020B0306030504020204" pitchFamily="34" charset="0"/>
                <a:cs typeface="Open Sans Light" panose="020B0306030504020204" pitchFamily="34" charset="0"/>
              </a:rPr>
              <a:t>Stress the importance of seeking help</a:t>
            </a:r>
            <a:endParaRPr lang="en-US" sz="18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 name="Google Shape;103;p2">
            <a:extLst>
              <a:ext uri="{FF2B5EF4-FFF2-40B4-BE49-F238E27FC236}">
                <a16:creationId xmlns:a16="http://schemas.microsoft.com/office/drawing/2014/main" id="{BCD2FE90-35BA-7E9E-6B9A-E5F16C79283D}"/>
              </a:ext>
            </a:extLst>
          </p:cNvPr>
          <p:cNvSpPr txBox="1"/>
          <p:nvPr/>
        </p:nvSpPr>
        <p:spPr>
          <a:xfrm>
            <a:off x="15067" y="15455"/>
            <a:ext cx="10515600" cy="819875"/>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3D7C"/>
              </a:buClr>
              <a:buSzPts val="4400"/>
              <a:buFont typeface="Open Sans Light"/>
              <a:buNone/>
            </a:pPr>
            <a:r>
              <a:rPr lang="en-US" sz="4400" b="1" dirty="0">
                <a:solidFill>
                  <a:srgbClr val="0E3C72"/>
                </a:solidFill>
                <a:latin typeface="Open Sans Light"/>
                <a:ea typeface="Open Sans Light"/>
                <a:cs typeface="Open Sans Light"/>
                <a:sym typeface="Open Sans Light"/>
              </a:rPr>
              <a:t>Decreasing Stigma</a:t>
            </a:r>
            <a:endParaRPr lang="en-US" dirty="0"/>
          </a:p>
        </p:txBody>
      </p:sp>
      <p:pic>
        <p:nvPicPr>
          <p:cNvPr id="4" name="Picture 3" descr="A picture containing person, wall, person, underwear&#10;&#10;Description automatically generated">
            <a:extLst>
              <a:ext uri="{FF2B5EF4-FFF2-40B4-BE49-F238E27FC236}">
                <a16:creationId xmlns:a16="http://schemas.microsoft.com/office/drawing/2014/main" id="{BA0F03DE-6FCA-F89A-EB8B-4EA32FD7670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00039" y="1555037"/>
            <a:ext cx="6391961" cy="4259766"/>
          </a:xfrm>
          <a:prstGeom prst="rect">
            <a:avLst/>
          </a:prstGeom>
          <a:ln>
            <a:noFill/>
          </a:ln>
          <a:effectLst>
            <a:softEdge rad="317500"/>
          </a:effectLst>
        </p:spPr>
      </p:pic>
      <p:pic>
        <p:nvPicPr>
          <p:cNvPr id="5" name="Picture 2">
            <a:extLst>
              <a:ext uri="{FF2B5EF4-FFF2-40B4-BE49-F238E27FC236}">
                <a16:creationId xmlns:a16="http://schemas.microsoft.com/office/drawing/2014/main" id="{0520D4DE-8335-D30B-DD0C-06E19885D0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63743"/>
            <a:ext cx="969139" cy="794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35395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F37FFDA6-72B9-CD97-E423-C8EDF0F63D83}"/>
              </a:ext>
            </a:extLst>
          </p:cNvPr>
          <p:cNvSpPr txBox="1">
            <a:spLocks/>
          </p:cNvSpPr>
          <p:nvPr/>
        </p:nvSpPr>
        <p:spPr>
          <a:xfrm>
            <a:off x="345830" y="1482725"/>
            <a:ext cx="5486257"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indent="0">
              <a:spcBef>
                <a:spcPts val="600"/>
              </a:spcBef>
              <a:spcAft>
                <a:spcPts val="1200"/>
              </a:spcAft>
              <a:buFont typeface="Arial" panose="020B0604020202020204" pitchFamily="34" charset="0"/>
              <a:buNone/>
            </a:pPr>
            <a:r>
              <a:rPr lang="en-US" dirty="0">
                <a:solidFill>
                  <a:srgbClr val="0E3C72"/>
                </a:solidFill>
                <a:latin typeface="Open Sans Light" panose="020B0306030504020204" pitchFamily="34" charset="0"/>
                <a:ea typeface="Open Sans Light" panose="020B0306030504020204" pitchFamily="34" charset="0"/>
                <a:cs typeface="Open Sans Light" panose="020B0306030504020204" pitchFamily="34" charset="0"/>
              </a:rPr>
              <a:t>Coaches MUST:</a:t>
            </a:r>
          </a:p>
          <a:p>
            <a:pPr lvl="1">
              <a:spcBef>
                <a:spcPts val="600"/>
              </a:spcBef>
              <a:spcAft>
                <a:spcPts val="1200"/>
              </a:spcAft>
            </a:pPr>
            <a:r>
              <a:rPr lang="en-US" dirty="0">
                <a:solidFill>
                  <a:srgbClr val="0E3C72"/>
                </a:solidFill>
                <a:latin typeface="Open Sans Light" panose="020B0306030504020204" pitchFamily="34" charset="0"/>
                <a:ea typeface="Open Sans Light" panose="020B0306030504020204" pitchFamily="34" charset="0"/>
                <a:cs typeface="Open Sans Light" panose="020B0306030504020204" pitchFamily="34" charset="0"/>
              </a:rPr>
              <a:t>Be intentional to empower student-athletes to take control of their mental wellness by </a:t>
            </a:r>
            <a:r>
              <a:rPr lang="en-US" b="1" u="sng" dirty="0">
                <a:solidFill>
                  <a:srgbClr val="0E3C72"/>
                </a:solidFill>
                <a:latin typeface="Open Sans Light" panose="020B0306030504020204" pitchFamily="34" charset="0"/>
                <a:ea typeface="Open Sans Light" panose="020B0306030504020204" pitchFamily="34" charset="0"/>
                <a:cs typeface="Open Sans Light" panose="020B0306030504020204" pitchFamily="34" charset="0"/>
              </a:rPr>
              <a:t>practicing good self care</a:t>
            </a:r>
          </a:p>
          <a:p>
            <a:pPr lvl="1">
              <a:spcBef>
                <a:spcPts val="600"/>
              </a:spcBef>
              <a:spcAft>
                <a:spcPts val="1200"/>
              </a:spcAft>
            </a:pPr>
            <a:r>
              <a:rPr lang="en-US" dirty="0">
                <a:solidFill>
                  <a:srgbClr val="0E3C72"/>
                </a:solidFill>
                <a:latin typeface="Open Sans Light" panose="020B0306030504020204" pitchFamily="34" charset="0"/>
                <a:ea typeface="Open Sans Light" panose="020B0306030504020204" pitchFamily="34" charset="0"/>
                <a:cs typeface="Open Sans Light" panose="020B0306030504020204" pitchFamily="34" charset="0"/>
              </a:rPr>
              <a:t>Self care requires a partnership between the coach and student-athlete with open dialogue</a:t>
            </a:r>
          </a:p>
          <a:p>
            <a:pPr lvl="1">
              <a:spcBef>
                <a:spcPts val="600"/>
              </a:spcBef>
              <a:spcAft>
                <a:spcPts val="1200"/>
              </a:spcAft>
            </a:pPr>
            <a:r>
              <a:rPr lang="en-US" dirty="0">
                <a:solidFill>
                  <a:srgbClr val="0E3C72"/>
                </a:solidFill>
                <a:latin typeface="Open Sans Light" panose="020B0306030504020204" pitchFamily="34" charset="0"/>
                <a:ea typeface="Open Sans Light" panose="020B0306030504020204" pitchFamily="34" charset="0"/>
                <a:cs typeface="Open Sans Light" panose="020B0306030504020204" pitchFamily="34" charset="0"/>
              </a:rPr>
              <a:t>Coaches are the most important influence for athletes’ mental wellness</a:t>
            </a:r>
          </a:p>
        </p:txBody>
      </p:sp>
      <p:sp>
        <p:nvSpPr>
          <p:cNvPr id="6" name="Google Shape;103;p2">
            <a:extLst>
              <a:ext uri="{FF2B5EF4-FFF2-40B4-BE49-F238E27FC236}">
                <a16:creationId xmlns:a16="http://schemas.microsoft.com/office/drawing/2014/main" id="{D56C40D5-89F4-66C6-5BA7-E49EEA0AC790}"/>
              </a:ext>
            </a:extLst>
          </p:cNvPr>
          <p:cNvSpPr txBox="1"/>
          <p:nvPr/>
        </p:nvSpPr>
        <p:spPr>
          <a:xfrm>
            <a:off x="0" y="11566"/>
            <a:ext cx="10515600" cy="819875"/>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3D7C"/>
              </a:buClr>
              <a:buSzPts val="4400"/>
              <a:buFont typeface="Open Sans Light"/>
              <a:buNone/>
            </a:pPr>
            <a:r>
              <a:rPr lang="en-US" sz="4400" b="1" dirty="0">
                <a:solidFill>
                  <a:srgbClr val="0E3C72"/>
                </a:solidFill>
                <a:latin typeface="Open Sans Light"/>
                <a:ea typeface="Open Sans Light"/>
                <a:cs typeface="Open Sans Light"/>
                <a:sym typeface="Open Sans Light"/>
              </a:rPr>
              <a:t>Decreasing Stigma</a:t>
            </a:r>
          </a:p>
        </p:txBody>
      </p:sp>
      <p:pic>
        <p:nvPicPr>
          <p:cNvPr id="7" name="Picture 6" descr="A group of women in a field&#10;&#10;Description automatically generated with low confidence">
            <a:extLst>
              <a:ext uri="{FF2B5EF4-FFF2-40B4-BE49-F238E27FC236}">
                <a16:creationId xmlns:a16="http://schemas.microsoft.com/office/drawing/2014/main" id="{9C090F5F-BB78-D0FB-A3B2-8F9A198BF6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60270" y="1136648"/>
            <a:ext cx="6877055" cy="4584703"/>
          </a:xfrm>
          <a:prstGeom prst="rect">
            <a:avLst/>
          </a:prstGeom>
          <a:effectLst>
            <a:softEdge rad="381000"/>
          </a:effectLst>
        </p:spPr>
      </p:pic>
      <p:pic>
        <p:nvPicPr>
          <p:cNvPr id="2" name="Picture 2">
            <a:extLst>
              <a:ext uri="{FF2B5EF4-FFF2-40B4-BE49-F238E27FC236}">
                <a16:creationId xmlns:a16="http://schemas.microsoft.com/office/drawing/2014/main" id="{0679E360-2CA5-A45B-1E44-114F2B15CA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63743"/>
            <a:ext cx="969139" cy="794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0179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64EFB3A3-43F8-B131-85E0-3A8BABE9FE72}"/>
              </a:ext>
            </a:extLst>
          </p:cNvPr>
          <p:cNvSpPr txBox="1">
            <a:spLocks/>
          </p:cNvSpPr>
          <p:nvPr/>
        </p:nvSpPr>
        <p:spPr>
          <a:xfrm>
            <a:off x="495300" y="1425356"/>
            <a:ext cx="10515600"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113C71"/>
                </a:solidFill>
                <a:latin typeface="Open Sans Light" panose="020B0306030504020204" pitchFamily="34" charset="0"/>
                <a:ea typeface="Open Sans Light" panose="020B0306030504020204" pitchFamily="34" charset="0"/>
                <a:cs typeface="Open Sans Light" panose="020B0306030504020204" pitchFamily="34" charset="0"/>
              </a:rPr>
              <a:t>A psychologically safe team environment stems from a sense of trust and respect across the team environment</a:t>
            </a:r>
          </a:p>
          <a:p>
            <a:pPr marL="114300" indent="0">
              <a:buFont typeface="Arial" panose="020B0604020202020204" pitchFamily="34" charset="0"/>
              <a:buNone/>
            </a:pPr>
            <a:endParaRPr lang="en-US" dirty="0">
              <a:solidFill>
                <a:srgbClr val="113C71"/>
              </a:solidFill>
              <a:latin typeface="Open Sans Light" panose="020B0306030504020204" pitchFamily="34" charset="0"/>
              <a:ea typeface="Open Sans Light" panose="020B0306030504020204" pitchFamily="34" charset="0"/>
              <a:cs typeface="Open Sans Light" panose="020B0306030504020204" pitchFamily="34" charset="0"/>
            </a:endParaRPr>
          </a:p>
          <a:p>
            <a:r>
              <a:rPr lang="en-US" dirty="0">
                <a:solidFill>
                  <a:srgbClr val="113C71"/>
                </a:solidFill>
                <a:latin typeface="Open Sans Light" panose="020B0306030504020204" pitchFamily="34" charset="0"/>
                <a:ea typeface="Open Sans Light" panose="020B0306030504020204" pitchFamily="34" charset="0"/>
                <a:cs typeface="Open Sans Light" panose="020B0306030504020204" pitchFamily="34" charset="0"/>
              </a:rPr>
              <a:t>Psychologically safe teams facilitate both high-performance and wellbeing among team members</a:t>
            </a:r>
          </a:p>
          <a:p>
            <a:pPr marL="114300" indent="0">
              <a:buFont typeface="Arial" panose="020B0604020202020204" pitchFamily="34" charset="0"/>
              <a:buNone/>
            </a:pPr>
            <a:endParaRPr lang="en-US" dirty="0">
              <a:solidFill>
                <a:srgbClr val="113C71"/>
              </a:solidFill>
              <a:latin typeface="Open Sans Light" panose="020B0306030504020204" pitchFamily="34" charset="0"/>
              <a:ea typeface="Open Sans Light" panose="020B0306030504020204" pitchFamily="34" charset="0"/>
              <a:cs typeface="Open Sans Light" panose="020B0306030504020204" pitchFamily="34" charset="0"/>
            </a:endParaRPr>
          </a:p>
          <a:p>
            <a:r>
              <a:rPr lang="en-US" dirty="0">
                <a:solidFill>
                  <a:srgbClr val="113C71"/>
                </a:solidFill>
                <a:latin typeface="Open Sans Light" panose="020B0306030504020204" pitchFamily="34" charset="0"/>
                <a:ea typeface="Open Sans Light" panose="020B0306030504020204" pitchFamily="34" charset="0"/>
                <a:cs typeface="Open Sans Light" panose="020B0306030504020204" pitchFamily="34" charset="0"/>
              </a:rPr>
              <a:t>Coaches can create a toxic environment</a:t>
            </a:r>
          </a:p>
          <a:p>
            <a:pPr lvl="1"/>
            <a:r>
              <a:rPr lang="en-US" dirty="0">
                <a:solidFill>
                  <a:srgbClr val="113C71"/>
                </a:solidFill>
                <a:latin typeface="Open Sans Light" panose="020B0306030504020204" pitchFamily="34" charset="0"/>
                <a:ea typeface="Open Sans Light" panose="020B0306030504020204" pitchFamily="34" charset="0"/>
                <a:cs typeface="Open Sans Light" panose="020B0306030504020204" pitchFamily="34" charset="0"/>
              </a:rPr>
              <a:t>Communication</a:t>
            </a:r>
          </a:p>
          <a:p>
            <a:pPr lvl="1"/>
            <a:r>
              <a:rPr lang="en-US" dirty="0">
                <a:solidFill>
                  <a:srgbClr val="113C71"/>
                </a:solidFill>
                <a:latin typeface="Open Sans Light" panose="020B0306030504020204" pitchFamily="34" charset="0"/>
                <a:ea typeface="Open Sans Light" panose="020B0306030504020204" pitchFamily="34" charset="0"/>
                <a:cs typeface="Open Sans Light" panose="020B0306030504020204" pitchFamily="34" charset="0"/>
              </a:rPr>
              <a:t>Body language</a:t>
            </a:r>
          </a:p>
          <a:p>
            <a:pPr lvl="1"/>
            <a:r>
              <a:rPr lang="en-US" dirty="0">
                <a:solidFill>
                  <a:srgbClr val="113C71"/>
                </a:solidFill>
                <a:latin typeface="Open Sans Light" panose="020B0306030504020204" pitchFamily="34" charset="0"/>
                <a:ea typeface="Open Sans Light" panose="020B0306030504020204" pitchFamily="34" charset="0"/>
                <a:cs typeface="Open Sans Light" panose="020B0306030504020204" pitchFamily="34" charset="0"/>
              </a:rPr>
              <a:t>Abusive behavior</a:t>
            </a:r>
          </a:p>
        </p:txBody>
      </p:sp>
      <p:sp>
        <p:nvSpPr>
          <p:cNvPr id="3" name="Google Shape;103;p2">
            <a:extLst>
              <a:ext uri="{FF2B5EF4-FFF2-40B4-BE49-F238E27FC236}">
                <a16:creationId xmlns:a16="http://schemas.microsoft.com/office/drawing/2014/main" id="{3CCED447-62C3-2C12-81D3-6079E4E97294}"/>
              </a:ext>
            </a:extLst>
          </p:cNvPr>
          <p:cNvSpPr txBox="1"/>
          <p:nvPr/>
        </p:nvSpPr>
        <p:spPr>
          <a:xfrm>
            <a:off x="0" y="0"/>
            <a:ext cx="10515600" cy="91317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3D7C"/>
              </a:buClr>
              <a:buSzPts val="4400"/>
              <a:buFont typeface="Open Sans Light"/>
              <a:buNone/>
            </a:pPr>
            <a:r>
              <a:rPr lang="en-US" sz="4400" b="1" dirty="0">
                <a:solidFill>
                  <a:srgbClr val="0E3C72"/>
                </a:solidFill>
                <a:latin typeface="Open Sans Light"/>
                <a:ea typeface="Open Sans Light"/>
                <a:cs typeface="Open Sans Light"/>
                <a:sym typeface="Open Sans Light"/>
              </a:rPr>
              <a:t>Psychologically Safe Team Environment</a:t>
            </a:r>
          </a:p>
        </p:txBody>
      </p:sp>
      <p:pic>
        <p:nvPicPr>
          <p:cNvPr id="4" name="Picture 2">
            <a:extLst>
              <a:ext uri="{FF2B5EF4-FFF2-40B4-BE49-F238E27FC236}">
                <a16:creationId xmlns:a16="http://schemas.microsoft.com/office/drawing/2014/main" id="{BF56A73E-6936-AB1B-335F-1A52368E4E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63743"/>
            <a:ext cx="969139" cy="794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35547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F27CA5C1-DFA7-8618-C267-7F42A61536C9}"/>
              </a:ext>
            </a:extLst>
          </p:cNvPr>
          <p:cNvSpPr txBox="1">
            <a:spLocks/>
          </p:cNvSpPr>
          <p:nvPr/>
        </p:nvSpPr>
        <p:spPr>
          <a:xfrm>
            <a:off x="707571" y="1134382"/>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rgbClr val="113C71"/>
                </a:solidFill>
                <a:latin typeface="Open Sans Light" panose="020B0306030504020204" pitchFamily="34" charset="0"/>
                <a:ea typeface="Open Sans Light" panose="020B0306030504020204" pitchFamily="34" charset="0"/>
                <a:cs typeface="Open Sans Light" panose="020B0306030504020204" pitchFamily="34" charset="0"/>
              </a:rPr>
              <a:t>Interpersonal relationships</a:t>
            </a:r>
          </a:p>
          <a:p>
            <a:pPr lvl="1"/>
            <a:r>
              <a:rPr lang="en-US" dirty="0">
                <a:solidFill>
                  <a:srgbClr val="113C71"/>
                </a:solidFill>
                <a:latin typeface="Open Sans Light" panose="020B0306030504020204" pitchFamily="34" charset="0"/>
                <a:ea typeface="Open Sans Light" panose="020B0306030504020204" pitchFamily="34" charset="0"/>
                <a:cs typeface="Open Sans Light" panose="020B0306030504020204" pitchFamily="34" charset="0"/>
              </a:rPr>
              <a:t>High-quality interpersonal relationships, particularly the coach-athlete relationship</a:t>
            </a:r>
          </a:p>
          <a:p>
            <a:r>
              <a:rPr lang="en-US" sz="2400" dirty="0">
                <a:solidFill>
                  <a:srgbClr val="113C71"/>
                </a:solidFill>
                <a:latin typeface="Open Sans Light" panose="020B0306030504020204" pitchFamily="34" charset="0"/>
                <a:ea typeface="Open Sans Light" panose="020B0306030504020204" pitchFamily="34" charset="0"/>
                <a:cs typeface="Open Sans Light" panose="020B0306030504020204" pitchFamily="34" charset="0"/>
              </a:rPr>
              <a:t>Consistency and accountability</a:t>
            </a:r>
          </a:p>
          <a:p>
            <a:pPr lvl="1"/>
            <a:r>
              <a:rPr lang="en-US" dirty="0">
                <a:solidFill>
                  <a:srgbClr val="113C71"/>
                </a:solidFill>
                <a:latin typeface="Open Sans Light" panose="020B0306030504020204" pitchFamily="34" charset="0"/>
                <a:ea typeface="Open Sans Light" panose="020B0306030504020204" pitchFamily="34" charset="0"/>
                <a:cs typeface="Open Sans Light" panose="020B0306030504020204" pitchFamily="34" charset="0"/>
              </a:rPr>
              <a:t>Athletes feel unsafe when there was inconsistency between words and action</a:t>
            </a:r>
          </a:p>
          <a:p>
            <a:r>
              <a:rPr lang="en-US" sz="2400" dirty="0">
                <a:solidFill>
                  <a:srgbClr val="113C71"/>
                </a:solidFill>
                <a:latin typeface="Open Sans Light" panose="020B0306030504020204" pitchFamily="34" charset="0"/>
                <a:ea typeface="Open Sans Light" panose="020B0306030504020204" pitchFamily="34" charset="0"/>
                <a:cs typeface="Open Sans Light" panose="020B0306030504020204" pitchFamily="34" charset="0"/>
              </a:rPr>
              <a:t>Fostering vulnerability</a:t>
            </a:r>
          </a:p>
          <a:p>
            <a:pPr lvl="1"/>
            <a:r>
              <a:rPr lang="en-US" dirty="0">
                <a:solidFill>
                  <a:srgbClr val="113C71"/>
                </a:solidFill>
                <a:latin typeface="Open Sans Light" panose="020B0306030504020204" pitchFamily="34" charset="0"/>
                <a:ea typeface="Open Sans Light" panose="020B0306030504020204" pitchFamily="34" charset="0"/>
                <a:cs typeface="Open Sans Light" panose="020B0306030504020204" pitchFamily="34" charset="0"/>
              </a:rPr>
              <a:t>Observe vulnerability from someone in a position of power and see this vulnerability met with acceptance and support</a:t>
            </a:r>
          </a:p>
          <a:p>
            <a:r>
              <a:rPr lang="en-US" sz="2400" dirty="0">
                <a:solidFill>
                  <a:srgbClr val="113C71"/>
                </a:solidFill>
                <a:latin typeface="Open Sans Light" panose="020B0306030504020204" pitchFamily="34" charset="0"/>
                <a:ea typeface="Open Sans Light" panose="020B0306030504020204" pitchFamily="34" charset="0"/>
                <a:cs typeface="Open Sans Light" panose="020B0306030504020204" pitchFamily="34" charset="0"/>
              </a:rPr>
              <a:t>Avoid athlete voice suppression</a:t>
            </a:r>
          </a:p>
          <a:p>
            <a:pPr lvl="1"/>
            <a:r>
              <a:rPr lang="en-US" dirty="0">
                <a:solidFill>
                  <a:srgbClr val="113C71"/>
                </a:solidFill>
                <a:latin typeface="Open Sans Light" panose="020B0306030504020204" pitchFamily="34" charset="0"/>
                <a:ea typeface="Open Sans Light" panose="020B0306030504020204" pitchFamily="34" charset="0"/>
                <a:cs typeface="Open Sans Light" panose="020B0306030504020204" pitchFamily="34" charset="0"/>
              </a:rPr>
              <a:t>Communication must flow in both directions</a:t>
            </a:r>
          </a:p>
          <a:p>
            <a:endParaRPr lang="en-US" dirty="0"/>
          </a:p>
        </p:txBody>
      </p:sp>
      <p:sp>
        <p:nvSpPr>
          <p:cNvPr id="3" name="Google Shape;103;p2">
            <a:extLst>
              <a:ext uri="{FF2B5EF4-FFF2-40B4-BE49-F238E27FC236}">
                <a16:creationId xmlns:a16="http://schemas.microsoft.com/office/drawing/2014/main" id="{9763A61F-5A09-D544-6735-B037E829241B}"/>
              </a:ext>
            </a:extLst>
          </p:cNvPr>
          <p:cNvSpPr txBox="1"/>
          <p:nvPr/>
        </p:nvSpPr>
        <p:spPr>
          <a:xfrm>
            <a:off x="0" y="0"/>
            <a:ext cx="10515600" cy="91317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3D7C"/>
              </a:buClr>
              <a:buSzPts val="4400"/>
              <a:buFont typeface="Open Sans Light"/>
              <a:buNone/>
            </a:pPr>
            <a:r>
              <a:rPr lang="en-US" sz="4400" b="1" dirty="0">
                <a:solidFill>
                  <a:srgbClr val="0E3C72"/>
                </a:solidFill>
                <a:latin typeface="Open Sans Light"/>
                <a:ea typeface="Open Sans Light"/>
                <a:cs typeface="Open Sans Light"/>
                <a:sym typeface="Open Sans Light"/>
              </a:rPr>
              <a:t>Psychologically Safe Team Environment</a:t>
            </a:r>
          </a:p>
        </p:txBody>
      </p:sp>
      <p:pic>
        <p:nvPicPr>
          <p:cNvPr id="4" name="Picture 2">
            <a:extLst>
              <a:ext uri="{FF2B5EF4-FFF2-40B4-BE49-F238E27FC236}">
                <a16:creationId xmlns:a16="http://schemas.microsoft.com/office/drawing/2014/main" id="{8AE025A2-1424-844E-630B-62A5CC26DF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63743"/>
            <a:ext cx="969139" cy="794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76834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4F19D7F-238E-E65F-B170-A247D25DB0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981" y="4279988"/>
            <a:ext cx="2100392" cy="2320637"/>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CEA5CCC-9658-61F3-94E7-6107E7F7AA80}"/>
              </a:ext>
            </a:extLst>
          </p:cNvPr>
          <p:cNvSpPr txBox="1"/>
          <p:nvPr/>
        </p:nvSpPr>
        <p:spPr>
          <a:xfrm>
            <a:off x="2713373" y="5176526"/>
            <a:ext cx="3162628" cy="1169551"/>
          </a:xfrm>
          <a:prstGeom prst="rect">
            <a:avLst/>
          </a:prstGeom>
          <a:noFill/>
        </p:spPr>
        <p:txBody>
          <a:bodyPr wrap="square" rtlCol="0">
            <a:spAutoFit/>
          </a:bodyPr>
          <a:lstStyle/>
          <a:p>
            <a:r>
              <a:rPr lang="en-US" sz="1400" b="1" dirty="0">
                <a:solidFill>
                  <a:srgbClr val="002060"/>
                </a:solidFill>
                <a:latin typeface="Open Sans SemiBold" panose="020B0606030504020204" pitchFamily="34" charset="0"/>
                <a:ea typeface="Open Sans SemiBold" panose="020B0606030504020204" pitchFamily="34" charset="0"/>
                <a:cs typeface="Open Sans SemiBold" panose="020B0606030504020204" pitchFamily="34" charset="0"/>
              </a:rPr>
              <a:t>Dr. Drew Watson</a:t>
            </a:r>
          </a:p>
          <a:p>
            <a:r>
              <a:rPr lang="en-US" sz="1400" b="1" dirty="0">
                <a:solidFill>
                  <a:srgbClr val="002060"/>
                </a:solidFill>
                <a:latin typeface="Open Sans SemiBold" panose="020B0606030504020204" pitchFamily="34" charset="0"/>
                <a:ea typeface="Open Sans SemiBold" panose="020B0606030504020204" pitchFamily="34" charset="0"/>
                <a:cs typeface="Open Sans SemiBold" panose="020B0606030504020204" pitchFamily="34" charset="0"/>
              </a:rPr>
              <a:t>Team Physician &amp; Researcher</a:t>
            </a:r>
          </a:p>
          <a:p>
            <a:endParaRPr lang="en-US" sz="1400" b="1" dirty="0">
              <a:solidFill>
                <a:srgbClr val="002060"/>
              </a:solidFill>
              <a:latin typeface="Open Sans SemiBold" panose="020B0606030504020204" pitchFamily="34" charset="0"/>
              <a:ea typeface="Open Sans SemiBold" panose="020B0606030504020204" pitchFamily="34" charset="0"/>
              <a:cs typeface="Open Sans SemiBold" panose="020B0606030504020204" pitchFamily="34" charset="0"/>
            </a:endParaRPr>
          </a:p>
          <a:p>
            <a:r>
              <a:rPr lang="en-US" sz="1400" dirty="0">
                <a:solidFill>
                  <a:srgbClr val="002060"/>
                </a:solidFill>
                <a:latin typeface="Open Sans Light" panose="020B0306030504020204" pitchFamily="34" charset="0"/>
                <a:ea typeface="Open Sans Light" panose="020B0306030504020204" pitchFamily="34" charset="0"/>
                <a:cs typeface="Open Sans Light" panose="020B0306030504020204" pitchFamily="34" charset="0"/>
              </a:rPr>
              <a:t>UW School of Medicine, Department of Orthopedics and Rehabilitation</a:t>
            </a:r>
          </a:p>
        </p:txBody>
      </p:sp>
      <p:pic>
        <p:nvPicPr>
          <p:cNvPr id="6" name="Picture 5">
            <a:extLst>
              <a:ext uri="{FF2B5EF4-FFF2-40B4-BE49-F238E27FC236}">
                <a16:creationId xmlns:a16="http://schemas.microsoft.com/office/drawing/2014/main" id="{56A225EE-60BC-7DBB-5A8C-5EAE81A93355}"/>
              </a:ext>
            </a:extLst>
          </p:cNvPr>
          <p:cNvPicPr>
            <a:picLocks noChangeAspect="1"/>
          </p:cNvPicPr>
          <p:nvPr/>
        </p:nvPicPr>
        <p:blipFill>
          <a:blip r:embed="rId4"/>
          <a:stretch>
            <a:fillRect/>
          </a:stretch>
        </p:blipFill>
        <p:spPr>
          <a:xfrm>
            <a:off x="5984619" y="4279987"/>
            <a:ext cx="2128053" cy="2320637"/>
          </a:xfrm>
          <a:prstGeom prst="rect">
            <a:avLst/>
          </a:prstGeom>
          <a:effectLst>
            <a:softEdge rad="317500"/>
          </a:effectLst>
        </p:spPr>
      </p:pic>
      <p:sp>
        <p:nvSpPr>
          <p:cNvPr id="7" name="TextBox 6">
            <a:extLst>
              <a:ext uri="{FF2B5EF4-FFF2-40B4-BE49-F238E27FC236}">
                <a16:creationId xmlns:a16="http://schemas.microsoft.com/office/drawing/2014/main" id="{EAC8D2B9-2A01-4B64-3B7B-5E30185FDB85}"/>
              </a:ext>
            </a:extLst>
          </p:cNvPr>
          <p:cNvSpPr txBox="1"/>
          <p:nvPr/>
        </p:nvSpPr>
        <p:spPr>
          <a:xfrm>
            <a:off x="8112672" y="5176526"/>
            <a:ext cx="3863747" cy="1169551"/>
          </a:xfrm>
          <a:prstGeom prst="rect">
            <a:avLst/>
          </a:prstGeom>
          <a:noFill/>
        </p:spPr>
        <p:txBody>
          <a:bodyPr wrap="square" rtlCol="0">
            <a:spAutoFit/>
          </a:bodyPr>
          <a:lstStyle/>
          <a:p>
            <a:r>
              <a:rPr lang="en-US" sz="1400" b="1" dirty="0">
                <a:solidFill>
                  <a:srgbClr val="002060"/>
                </a:solidFill>
                <a:latin typeface="Open Sans SemiBold" panose="020B0606030504020204" pitchFamily="34" charset="0"/>
                <a:ea typeface="Open Sans SemiBold" panose="020B0606030504020204" pitchFamily="34" charset="0"/>
                <a:cs typeface="Open Sans SemiBold" panose="020B0606030504020204" pitchFamily="34" charset="0"/>
              </a:rPr>
              <a:t>Chad McGehee</a:t>
            </a:r>
          </a:p>
          <a:p>
            <a:r>
              <a:rPr lang="en-US" sz="1400" b="1" dirty="0">
                <a:solidFill>
                  <a:srgbClr val="002060"/>
                </a:solidFill>
                <a:latin typeface="Open Sans SemiBold" panose="020B0606030504020204" pitchFamily="34" charset="0"/>
                <a:ea typeface="Open Sans SemiBold" panose="020B0606030504020204" pitchFamily="34" charset="0"/>
                <a:cs typeface="Open Sans SemiBold" panose="020B0606030504020204" pitchFamily="34" charset="0"/>
              </a:rPr>
              <a:t>Director of Meditation Training</a:t>
            </a:r>
          </a:p>
          <a:p>
            <a:endParaRPr lang="en-US" sz="1400" dirty="0">
              <a:solidFill>
                <a:srgbClr val="002060"/>
              </a:solidFill>
              <a:latin typeface="Open Sans Light" panose="020B0306030504020204" pitchFamily="34" charset="0"/>
              <a:ea typeface="Open Sans Light" panose="020B0306030504020204" pitchFamily="34" charset="0"/>
              <a:cs typeface="Open Sans Light" panose="020B0306030504020204" pitchFamily="34" charset="0"/>
            </a:endParaRPr>
          </a:p>
          <a:p>
            <a:r>
              <a:rPr lang="en-US" sz="1400" dirty="0">
                <a:solidFill>
                  <a:srgbClr val="002060"/>
                </a:solidFill>
                <a:latin typeface="Open Sans Light" panose="020B0306030504020204" pitchFamily="34" charset="0"/>
                <a:ea typeface="Open Sans Light" panose="020B0306030504020204" pitchFamily="34" charset="0"/>
                <a:cs typeface="Open Sans Light" panose="020B0306030504020204" pitchFamily="34" charset="0"/>
              </a:rPr>
              <a:t>Wisconsin Athletics &amp; </a:t>
            </a:r>
          </a:p>
          <a:p>
            <a:r>
              <a:rPr lang="en-US" sz="1400" dirty="0">
                <a:solidFill>
                  <a:srgbClr val="002060"/>
                </a:solidFill>
                <a:latin typeface="Open Sans Light" panose="020B0306030504020204" pitchFamily="34" charset="0"/>
                <a:ea typeface="Open Sans Light" panose="020B0306030504020204" pitchFamily="34" charset="0"/>
                <a:cs typeface="Open Sans Light" panose="020B0306030504020204" pitchFamily="34" charset="0"/>
              </a:rPr>
              <a:t>Center for Healthy Minds</a:t>
            </a:r>
          </a:p>
        </p:txBody>
      </p:sp>
      <p:sp>
        <p:nvSpPr>
          <p:cNvPr id="2" name="Google Shape;103;p2">
            <a:extLst>
              <a:ext uri="{FF2B5EF4-FFF2-40B4-BE49-F238E27FC236}">
                <a16:creationId xmlns:a16="http://schemas.microsoft.com/office/drawing/2014/main" id="{57F69DA2-7FF3-9653-166D-AFC511A4B8FD}"/>
              </a:ext>
            </a:extLst>
          </p:cNvPr>
          <p:cNvSpPr txBox="1"/>
          <p:nvPr/>
        </p:nvSpPr>
        <p:spPr>
          <a:xfrm>
            <a:off x="0" y="0"/>
            <a:ext cx="10515600" cy="91317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3D7C"/>
              </a:buClr>
              <a:buSzPts val="4400"/>
              <a:buFont typeface="Open Sans Light"/>
              <a:buNone/>
            </a:pPr>
            <a:r>
              <a:rPr lang="en-US" sz="4400" b="1" dirty="0">
                <a:solidFill>
                  <a:srgbClr val="0E3C72"/>
                </a:solidFill>
                <a:latin typeface="Open Sans Light"/>
                <a:ea typeface="Open Sans Light"/>
                <a:cs typeface="Open Sans Light"/>
                <a:sym typeface="Open Sans Light"/>
              </a:rPr>
              <a:t>Research: University of Wisconsin</a:t>
            </a:r>
          </a:p>
        </p:txBody>
      </p:sp>
      <p:pic>
        <p:nvPicPr>
          <p:cNvPr id="10" name="Picture 9" descr="A screenshot of a computer&#10;&#10;Description automatically generated">
            <a:extLst>
              <a:ext uri="{FF2B5EF4-FFF2-40B4-BE49-F238E27FC236}">
                <a16:creationId xmlns:a16="http://schemas.microsoft.com/office/drawing/2014/main" id="{B4D56CBE-2625-75D1-5BF2-9D0736DD5692}"/>
              </a:ext>
            </a:extLst>
          </p:cNvPr>
          <p:cNvPicPr>
            <a:picLocks noChangeAspect="1"/>
          </p:cNvPicPr>
          <p:nvPr/>
        </p:nvPicPr>
        <p:blipFill>
          <a:blip r:embed="rId5"/>
          <a:stretch>
            <a:fillRect/>
          </a:stretch>
        </p:blipFill>
        <p:spPr>
          <a:xfrm>
            <a:off x="612980" y="784429"/>
            <a:ext cx="9445419" cy="3373363"/>
          </a:xfrm>
          <a:prstGeom prst="rect">
            <a:avLst/>
          </a:prstGeom>
        </p:spPr>
      </p:pic>
      <p:pic>
        <p:nvPicPr>
          <p:cNvPr id="11" name="Picture 2">
            <a:extLst>
              <a:ext uri="{FF2B5EF4-FFF2-40B4-BE49-F238E27FC236}">
                <a16:creationId xmlns:a16="http://schemas.microsoft.com/office/drawing/2014/main" id="{D6F3EA2E-6D64-CA1A-96A0-3E0DE2C4F1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063743"/>
            <a:ext cx="969139" cy="79425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Logos – Brand and Visual Identity – UW–Madison">
            <a:extLst>
              <a:ext uri="{FF2B5EF4-FFF2-40B4-BE49-F238E27FC236}">
                <a16:creationId xmlns:a16="http://schemas.microsoft.com/office/drawing/2014/main" id="{CB82C701-473D-E582-8A5A-7A8E3871505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67158" y="153247"/>
            <a:ext cx="786130" cy="759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57906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02;p2">
            <a:extLst>
              <a:ext uri="{FF2B5EF4-FFF2-40B4-BE49-F238E27FC236}">
                <a16:creationId xmlns:a16="http://schemas.microsoft.com/office/drawing/2014/main" id="{FD9B6C74-DF68-7F56-88DA-9D1A8194919D}"/>
              </a:ext>
            </a:extLst>
          </p:cNvPr>
          <p:cNvSpPr txBox="1">
            <a:spLocks/>
          </p:cNvSpPr>
          <p:nvPr/>
        </p:nvSpPr>
        <p:spPr>
          <a:xfrm>
            <a:off x="304211" y="1336580"/>
            <a:ext cx="10515600" cy="4493416"/>
          </a:xfrm>
          <a:prstGeom prst="rect">
            <a:avLst/>
          </a:prstGeom>
          <a:noFill/>
          <a:ln>
            <a:noFill/>
          </a:ln>
        </p:spPr>
        <p:txBody>
          <a:bodyPr spcFirstLastPara="1" vert="horz" wrap="square" lIns="91425" tIns="45700" rIns="91425" bIns="4570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20700">
              <a:spcBef>
                <a:spcPts val="0"/>
              </a:spcBef>
              <a:buSzPct val="100000"/>
            </a:pPr>
            <a:r>
              <a:rPr lang="en-US" sz="2200" dirty="0">
                <a:solidFill>
                  <a:srgbClr val="113C71"/>
                </a:solidFill>
                <a:latin typeface="Open Sans Light" panose="020B0306030504020204" pitchFamily="34" charset="0"/>
                <a:ea typeface="Open Sans Light" panose="020B0306030504020204" pitchFamily="34" charset="0"/>
                <a:cs typeface="Open Sans Light" panose="020B0306030504020204" pitchFamily="34" charset="0"/>
              </a:rPr>
              <a:t>Student athlete concerns</a:t>
            </a:r>
          </a:p>
          <a:p>
            <a:pPr marL="177800" indent="0">
              <a:spcBef>
                <a:spcPts val="0"/>
              </a:spcBef>
              <a:buSzPct val="100000"/>
              <a:buFont typeface="Arial" panose="020B0604020202020204" pitchFamily="34" charset="0"/>
              <a:buNone/>
            </a:pPr>
            <a:endParaRPr lang="en-US" sz="2200" dirty="0">
              <a:solidFill>
                <a:srgbClr val="113C71"/>
              </a:solidFill>
              <a:latin typeface="Open Sans Light" panose="020B0306030504020204" pitchFamily="34" charset="0"/>
              <a:ea typeface="Open Sans Light" panose="020B0306030504020204" pitchFamily="34" charset="0"/>
              <a:cs typeface="Open Sans Light" panose="020B0306030504020204" pitchFamily="34" charset="0"/>
            </a:endParaRPr>
          </a:p>
          <a:p>
            <a:pPr marL="520700">
              <a:spcBef>
                <a:spcPts val="0"/>
              </a:spcBef>
              <a:buSzPct val="100000"/>
            </a:pPr>
            <a:r>
              <a:rPr lang="en-US" sz="2200" dirty="0">
                <a:solidFill>
                  <a:srgbClr val="113C71"/>
                </a:solidFill>
                <a:latin typeface="Open Sans Light" panose="020B0306030504020204" pitchFamily="34" charset="0"/>
                <a:ea typeface="Open Sans Light" panose="020B0306030504020204" pitchFamily="34" charset="0"/>
                <a:cs typeface="Open Sans Light" panose="020B0306030504020204" pitchFamily="34" charset="0"/>
              </a:rPr>
              <a:t>Generation Z</a:t>
            </a:r>
          </a:p>
          <a:p>
            <a:pPr marL="520700">
              <a:spcBef>
                <a:spcPts val="0"/>
              </a:spcBef>
              <a:buSzPct val="100000"/>
            </a:pPr>
            <a:endParaRPr lang="en-US" sz="2200" dirty="0">
              <a:solidFill>
                <a:srgbClr val="113C71"/>
              </a:solidFill>
              <a:latin typeface="Open Sans Light" panose="020B0306030504020204" pitchFamily="34" charset="0"/>
              <a:ea typeface="Open Sans Light" panose="020B0306030504020204" pitchFamily="34" charset="0"/>
              <a:cs typeface="Open Sans Light" panose="020B0306030504020204" pitchFamily="34" charset="0"/>
            </a:endParaRPr>
          </a:p>
          <a:p>
            <a:pPr marL="520700">
              <a:spcBef>
                <a:spcPts val="0"/>
              </a:spcBef>
              <a:buSzPct val="100000"/>
            </a:pPr>
            <a:r>
              <a:rPr lang="en-US" sz="2200" dirty="0">
                <a:solidFill>
                  <a:srgbClr val="113C71"/>
                </a:solidFill>
                <a:latin typeface="Open Sans Light" panose="020B0306030504020204" pitchFamily="34" charset="0"/>
                <a:ea typeface="Open Sans Light" panose="020B0306030504020204" pitchFamily="34" charset="0"/>
                <a:cs typeface="Open Sans Light" panose="020B0306030504020204" pitchFamily="34" charset="0"/>
              </a:rPr>
              <a:t>Best practices for student athlete, coach, and AT - mental health education</a:t>
            </a:r>
            <a:br>
              <a:rPr lang="en-US" sz="2200" dirty="0">
                <a:solidFill>
                  <a:srgbClr val="113C71"/>
                </a:solidFill>
                <a:latin typeface="Open Sans Light" panose="020B0306030504020204" pitchFamily="34" charset="0"/>
                <a:ea typeface="Open Sans Light" panose="020B0306030504020204" pitchFamily="34" charset="0"/>
                <a:cs typeface="Open Sans Light" panose="020B0306030504020204" pitchFamily="34" charset="0"/>
              </a:rPr>
            </a:br>
            <a:endParaRPr lang="en-US" sz="2200" dirty="0">
              <a:solidFill>
                <a:srgbClr val="113C71"/>
              </a:solidFill>
              <a:latin typeface="Open Sans Light" panose="020B0306030504020204" pitchFamily="34" charset="0"/>
              <a:ea typeface="Open Sans Light" panose="020B0306030504020204" pitchFamily="34" charset="0"/>
              <a:cs typeface="Open Sans Light" panose="020B0306030504020204" pitchFamily="34" charset="0"/>
            </a:endParaRPr>
          </a:p>
          <a:p>
            <a:pPr marL="520700">
              <a:spcBef>
                <a:spcPts val="0"/>
              </a:spcBef>
              <a:buSzPct val="100000"/>
            </a:pPr>
            <a:r>
              <a:rPr lang="en-US" sz="2200" dirty="0">
                <a:solidFill>
                  <a:srgbClr val="113C71"/>
                </a:solidFill>
                <a:latin typeface="Open Sans Light" panose="020B0306030504020204" pitchFamily="34" charset="0"/>
                <a:ea typeface="Open Sans Light" panose="020B0306030504020204" pitchFamily="34" charset="0"/>
                <a:cs typeface="Open Sans Light" panose="020B0306030504020204" pitchFamily="34" charset="0"/>
              </a:rPr>
              <a:t>Mental health Emergency Action Plan (EAP)</a:t>
            </a:r>
          </a:p>
          <a:p>
            <a:pPr marL="520700">
              <a:spcBef>
                <a:spcPts val="0"/>
              </a:spcBef>
              <a:buSzPct val="100000"/>
            </a:pPr>
            <a:endParaRPr lang="en-US" sz="2200" dirty="0">
              <a:solidFill>
                <a:srgbClr val="113C71"/>
              </a:solidFill>
              <a:latin typeface="Open Sans Light" panose="020B0306030504020204" pitchFamily="34" charset="0"/>
              <a:ea typeface="Open Sans Light" panose="020B0306030504020204" pitchFamily="34" charset="0"/>
              <a:cs typeface="Open Sans Light" panose="020B0306030504020204" pitchFamily="34" charset="0"/>
            </a:endParaRPr>
          </a:p>
          <a:p>
            <a:pPr marL="520700">
              <a:spcBef>
                <a:spcPts val="0"/>
              </a:spcBef>
              <a:buSzPct val="100000"/>
            </a:pPr>
            <a:r>
              <a:rPr lang="en-US" sz="2200" dirty="0">
                <a:solidFill>
                  <a:srgbClr val="113C71"/>
                </a:solidFill>
                <a:latin typeface="Open Sans Light" panose="020B0306030504020204" pitchFamily="34" charset="0"/>
                <a:ea typeface="Open Sans Light" panose="020B0306030504020204" pitchFamily="34" charset="0"/>
                <a:cs typeface="Open Sans Light" panose="020B0306030504020204" pitchFamily="34" charset="0"/>
              </a:rPr>
              <a:t>Finding mental health/wellness resources</a:t>
            </a:r>
          </a:p>
        </p:txBody>
      </p:sp>
      <p:sp>
        <p:nvSpPr>
          <p:cNvPr id="5" name="Google Shape;103;p2">
            <a:extLst>
              <a:ext uri="{FF2B5EF4-FFF2-40B4-BE49-F238E27FC236}">
                <a16:creationId xmlns:a16="http://schemas.microsoft.com/office/drawing/2014/main" id="{3EFE3DBC-773E-BA7D-A90C-4D667C95FA47}"/>
              </a:ext>
            </a:extLst>
          </p:cNvPr>
          <p:cNvSpPr txBox="1"/>
          <p:nvPr/>
        </p:nvSpPr>
        <p:spPr>
          <a:xfrm>
            <a:off x="0" y="44776"/>
            <a:ext cx="10515600" cy="819875"/>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3D7C"/>
              </a:buClr>
              <a:buSzPts val="4400"/>
              <a:buFont typeface="Open Sans Light"/>
              <a:buNone/>
            </a:pPr>
            <a:r>
              <a:rPr lang="en-US" sz="4400" b="1" dirty="0">
                <a:solidFill>
                  <a:srgbClr val="0E3C72"/>
                </a:solidFill>
                <a:latin typeface="Open Sans Light"/>
                <a:ea typeface="Open Sans Light"/>
                <a:cs typeface="Open Sans Light"/>
                <a:sym typeface="Open Sans Light"/>
              </a:rPr>
              <a:t>Key Considerations</a:t>
            </a:r>
            <a:endParaRPr dirty="0"/>
          </a:p>
        </p:txBody>
      </p:sp>
      <p:pic>
        <p:nvPicPr>
          <p:cNvPr id="7" name="Picture 2">
            <a:extLst>
              <a:ext uri="{FF2B5EF4-FFF2-40B4-BE49-F238E27FC236}">
                <a16:creationId xmlns:a16="http://schemas.microsoft.com/office/drawing/2014/main" id="{DD3A82F3-5A24-925F-84D6-792004C27E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63743"/>
            <a:ext cx="969139" cy="794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77984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03;p2">
            <a:extLst>
              <a:ext uri="{FF2B5EF4-FFF2-40B4-BE49-F238E27FC236}">
                <a16:creationId xmlns:a16="http://schemas.microsoft.com/office/drawing/2014/main" id="{5DCB1967-6EEA-0741-4F81-FD37F7682929}"/>
              </a:ext>
            </a:extLst>
          </p:cNvPr>
          <p:cNvSpPr txBox="1"/>
          <p:nvPr/>
        </p:nvSpPr>
        <p:spPr>
          <a:xfrm>
            <a:off x="0" y="0"/>
            <a:ext cx="8908473" cy="91317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3D7C"/>
              </a:buClr>
              <a:buSzPts val="4400"/>
              <a:buFont typeface="Open Sans Light"/>
              <a:buNone/>
            </a:pPr>
            <a:r>
              <a:rPr lang="en-US" sz="4400" b="1" dirty="0">
                <a:solidFill>
                  <a:srgbClr val="0E3C72"/>
                </a:solidFill>
                <a:latin typeface="Open Sans Light"/>
                <a:ea typeface="Open Sans Light"/>
                <a:cs typeface="Open Sans Light"/>
                <a:sym typeface="Open Sans Light"/>
              </a:rPr>
              <a:t>Research: University of Wisconsin</a:t>
            </a:r>
          </a:p>
        </p:txBody>
      </p:sp>
      <p:grpSp>
        <p:nvGrpSpPr>
          <p:cNvPr id="15" name="Group 14">
            <a:extLst>
              <a:ext uri="{FF2B5EF4-FFF2-40B4-BE49-F238E27FC236}">
                <a16:creationId xmlns:a16="http://schemas.microsoft.com/office/drawing/2014/main" id="{E26901E1-31E3-3E6B-9C3B-06F7760FCAF6}"/>
              </a:ext>
            </a:extLst>
          </p:cNvPr>
          <p:cNvGrpSpPr/>
          <p:nvPr/>
        </p:nvGrpSpPr>
        <p:grpSpPr>
          <a:xfrm>
            <a:off x="0" y="960653"/>
            <a:ext cx="12203875" cy="5131393"/>
            <a:chOff x="0" y="1281282"/>
            <a:chExt cx="12203875" cy="5131393"/>
          </a:xfrm>
        </p:grpSpPr>
        <p:pic>
          <p:nvPicPr>
            <p:cNvPr id="3" name="Picture">
              <a:extLst>
                <a:ext uri="{FF2B5EF4-FFF2-40B4-BE49-F238E27FC236}">
                  <a16:creationId xmlns:a16="http://schemas.microsoft.com/office/drawing/2014/main" id="{146CB02A-391A-7585-32B4-5BB227BA4847}"/>
                </a:ext>
              </a:extLst>
            </p:cNvPr>
            <p:cNvPicPr/>
            <p:nvPr/>
          </p:nvPicPr>
          <p:blipFill rotWithShape="1">
            <a:blip r:embed="rId3"/>
            <a:srcRect r="29858"/>
            <a:stretch/>
          </p:blipFill>
          <p:spPr bwMode="auto">
            <a:xfrm>
              <a:off x="0" y="1292383"/>
              <a:ext cx="5532958" cy="4399754"/>
            </a:xfrm>
            <a:prstGeom prst="rect">
              <a:avLst/>
            </a:prstGeom>
            <a:noFill/>
            <a:ln w="9525">
              <a:noFill/>
              <a:headEnd/>
              <a:tailEnd/>
            </a:ln>
          </p:spPr>
        </p:pic>
        <p:pic>
          <p:nvPicPr>
            <p:cNvPr id="4" name="Picture">
              <a:extLst>
                <a:ext uri="{FF2B5EF4-FFF2-40B4-BE49-F238E27FC236}">
                  <a16:creationId xmlns:a16="http://schemas.microsoft.com/office/drawing/2014/main" id="{0CA31D76-43DB-89B9-2319-D014F004CF3D}"/>
                </a:ext>
              </a:extLst>
            </p:cNvPr>
            <p:cNvPicPr/>
            <p:nvPr/>
          </p:nvPicPr>
          <p:blipFill rotWithShape="1">
            <a:blip r:embed="rId4"/>
            <a:srcRect r="28160"/>
            <a:stretch/>
          </p:blipFill>
          <p:spPr bwMode="auto">
            <a:xfrm>
              <a:off x="5532958" y="1289542"/>
              <a:ext cx="5093504" cy="4399754"/>
            </a:xfrm>
            <a:prstGeom prst="rect">
              <a:avLst/>
            </a:prstGeom>
            <a:noFill/>
            <a:ln w="9525">
              <a:noFill/>
              <a:headEnd/>
              <a:tailEnd/>
            </a:ln>
          </p:spPr>
        </p:pic>
        <p:pic>
          <p:nvPicPr>
            <p:cNvPr id="5" name="Picture">
              <a:extLst>
                <a:ext uri="{FF2B5EF4-FFF2-40B4-BE49-F238E27FC236}">
                  <a16:creationId xmlns:a16="http://schemas.microsoft.com/office/drawing/2014/main" id="{503F9DEB-F68F-F86F-67B8-A654666BA374}"/>
                </a:ext>
              </a:extLst>
            </p:cNvPr>
            <p:cNvPicPr/>
            <p:nvPr/>
          </p:nvPicPr>
          <p:blipFill rotWithShape="1">
            <a:blip r:embed="rId5"/>
            <a:srcRect l="83362" b="16738"/>
            <a:stretch/>
          </p:blipFill>
          <p:spPr bwMode="auto">
            <a:xfrm>
              <a:off x="10462403" y="1281282"/>
              <a:ext cx="1741472" cy="4399754"/>
            </a:xfrm>
            <a:prstGeom prst="rect">
              <a:avLst/>
            </a:prstGeom>
            <a:noFill/>
            <a:ln w="9525">
              <a:noFill/>
              <a:headEnd/>
              <a:tailEnd/>
            </a:ln>
          </p:spPr>
        </p:pic>
        <p:pic>
          <p:nvPicPr>
            <p:cNvPr id="11" name="Picture 10">
              <a:extLst>
                <a:ext uri="{FF2B5EF4-FFF2-40B4-BE49-F238E27FC236}">
                  <a16:creationId xmlns:a16="http://schemas.microsoft.com/office/drawing/2014/main" id="{2FD28622-02FB-3F86-3830-28E9E8607991}"/>
                </a:ext>
              </a:extLst>
            </p:cNvPr>
            <p:cNvPicPr>
              <a:picLocks noChangeAspect="1"/>
            </p:cNvPicPr>
            <p:nvPr/>
          </p:nvPicPr>
          <p:blipFill>
            <a:blip r:embed="rId6"/>
            <a:stretch>
              <a:fillRect/>
            </a:stretch>
          </p:blipFill>
          <p:spPr>
            <a:xfrm>
              <a:off x="0" y="5681035"/>
              <a:ext cx="12192000" cy="731640"/>
            </a:xfrm>
            <a:prstGeom prst="rect">
              <a:avLst/>
            </a:prstGeom>
          </p:spPr>
        </p:pic>
      </p:grpSp>
      <p:pic>
        <p:nvPicPr>
          <p:cNvPr id="13" name="Picture 2" descr="Logos – Brand and Visual Identity – UW–Madison">
            <a:extLst>
              <a:ext uri="{FF2B5EF4-FFF2-40B4-BE49-F238E27FC236}">
                <a16:creationId xmlns:a16="http://schemas.microsoft.com/office/drawing/2014/main" id="{298EC5E7-214A-9369-91F7-A0E53E77FAC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67158" y="153247"/>
            <a:ext cx="786130" cy="75992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5177ED6C-208D-F013-989F-237E525529F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6063743"/>
            <a:ext cx="969139" cy="794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86090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13E9B94-7B14-27B6-F851-A05A8366EDC7}"/>
              </a:ext>
            </a:extLst>
          </p:cNvPr>
          <p:cNvSpPr txBox="1"/>
          <p:nvPr/>
        </p:nvSpPr>
        <p:spPr>
          <a:xfrm>
            <a:off x="1676400" y="3484454"/>
            <a:ext cx="4363729" cy="2862322"/>
          </a:xfrm>
          <a:prstGeom prst="rect">
            <a:avLst/>
          </a:prstGeom>
          <a:noFill/>
        </p:spPr>
        <p:txBody>
          <a:bodyPr wrap="square" rtlCol="0">
            <a:spAutoFit/>
          </a:bodyPr>
          <a:lstStyle/>
          <a:p>
            <a:pPr marL="342900" indent="-342900">
              <a:tabLst>
                <a:tab pos="334963" algn="l"/>
              </a:tabLst>
            </a:pPr>
            <a:r>
              <a:rPr lang="en-US" sz="2000" b="1" dirty="0"/>
              <a:t>Key Finding #1</a:t>
            </a:r>
          </a:p>
          <a:p>
            <a:pPr marL="342900" indent="-342900">
              <a:tabLst>
                <a:tab pos="334963" algn="l"/>
              </a:tabLst>
            </a:pPr>
            <a:endParaRPr lang="en-US" sz="2000" b="1" dirty="0"/>
          </a:p>
          <a:p>
            <a:pPr marL="12700"/>
            <a:r>
              <a:rPr lang="en-US" sz="2000" dirty="0"/>
              <a:t>On the days when athletes participated in mindfulness training athletes reported significantly better…</a:t>
            </a:r>
          </a:p>
          <a:p>
            <a:pPr marL="752475" indent="-400050">
              <a:buFont typeface="Arial" panose="020B0604020202020204" pitchFamily="34" charset="0"/>
              <a:buChar char="•"/>
            </a:pPr>
            <a:r>
              <a:rPr lang="en-US" sz="2000" dirty="0">
                <a:solidFill>
                  <a:srgbClr val="C00000"/>
                </a:solidFill>
              </a:rPr>
              <a:t>Mood</a:t>
            </a:r>
          </a:p>
          <a:p>
            <a:pPr marL="752475" indent="-400050">
              <a:buFont typeface="Arial" panose="020B0604020202020204" pitchFamily="34" charset="0"/>
              <a:buChar char="•"/>
            </a:pPr>
            <a:r>
              <a:rPr lang="en-US" sz="2000" dirty="0">
                <a:solidFill>
                  <a:srgbClr val="C00000"/>
                </a:solidFill>
              </a:rPr>
              <a:t>Energy level</a:t>
            </a:r>
          </a:p>
          <a:p>
            <a:pPr marL="752475" indent="-400050">
              <a:buFont typeface="Arial" panose="020B0604020202020204" pitchFamily="34" charset="0"/>
              <a:buChar char="•"/>
            </a:pPr>
            <a:r>
              <a:rPr lang="en-US" sz="2000" dirty="0">
                <a:solidFill>
                  <a:srgbClr val="C00000"/>
                </a:solidFill>
              </a:rPr>
              <a:t>Muscle readiness</a:t>
            </a:r>
          </a:p>
          <a:p>
            <a:pPr marL="752475" indent="-400050">
              <a:buFont typeface="Arial" panose="020B0604020202020204" pitchFamily="34" charset="0"/>
              <a:buChar char="•"/>
            </a:pPr>
            <a:r>
              <a:rPr lang="en-US" sz="2000" dirty="0">
                <a:solidFill>
                  <a:srgbClr val="C00000"/>
                </a:solidFill>
              </a:rPr>
              <a:t>Readiness to train</a:t>
            </a:r>
            <a:endParaRPr lang="en-US" sz="2000" b="1" dirty="0"/>
          </a:p>
        </p:txBody>
      </p:sp>
      <p:sp>
        <p:nvSpPr>
          <p:cNvPr id="5" name="TextBox 4">
            <a:extLst>
              <a:ext uri="{FF2B5EF4-FFF2-40B4-BE49-F238E27FC236}">
                <a16:creationId xmlns:a16="http://schemas.microsoft.com/office/drawing/2014/main" id="{4131C7C2-664F-F046-D847-04B02C8F574E}"/>
              </a:ext>
            </a:extLst>
          </p:cNvPr>
          <p:cNvSpPr txBox="1"/>
          <p:nvPr/>
        </p:nvSpPr>
        <p:spPr>
          <a:xfrm>
            <a:off x="6151872" y="3484454"/>
            <a:ext cx="3906528" cy="1631216"/>
          </a:xfrm>
          <a:prstGeom prst="rect">
            <a:avLst/>
          </a:prstGeom>
          <a:noFill/>
        </p:spPr>
        <p:txBody>
          <a:bodyPr wrap="square" rtlCol="0">
            <a:spAutoFit/>
          </a:bodyPr>
          <a:lstStyle/>
          <a:p>
            <a:r>
              <a:rPr lang="en-US" sz="2000" b="1" dirty="0"/>
              <a:t>Key Finding #2</a:t>
            </a:r>
          </a:p>
          <a:p>
            <a:endParaRPr lang="en-US" sz="2000" b="1" dirty="0"/>
          </a:p>
          <a:p>
            <a:r>
              <a:rPr lang="en-US" sz="2000" dirty="0"/>
              <a:t>The day after athletes did a mindfulness practice, the incidence of acute </a:t>
            </a:r>
            <a:r>
              <a:rPr lang="en-US" sz="2000" dirty="0">
                <a:solidFill>
                  <a:srgbClr val="C00000"/>
                </a:solidFill>
              </a:rPr>
              <a:t>injury decreased by 58%</a:t>
            </a:r>
            <a:r>
              <a:rPr lang="en-US" sz="2000" dirty="0"/>
              <a:t>.</a:t>
            </a:r>
            <a:endParaRPr lang="en-US" sz="1200" dirty="0"/>
          </a:p>
        </p:txBody>
      </p:sp>
      <p:pic>
        <p:nvPicPr>
          <p:cNvPr id="7" name="Picture 6">
            <a:extLst>
              <a:ext uri="{FF2B5EF4-FFF2-40B4-BE49-F238E27FC236}">
                <a16:creationId xmlns:a16="http://schemas.microsoft.com/office/drawing/2014/main" id="{AE6B53B4-23AE-288C-3C71-3A856D3C02BF}"/>
              </a:ext>
            </a:extLst>
          </p:cNvPr>
          <p:cNvPicPr>
            <a:picLocks noChangeAspect="1"/>
          </p:cNvPicPr>
          <p:nvPr/>
        </p:nvPicPr>
        <p:blipFill>
          <a:blip r:embed="rId3"/>
          <a:stretch>
            <a:fillRect/>
          </a:stretch>
        </p:blipFill>
        <p:spPr>
          <a:xfrm>
            <a:off x="1833076" y="1036292"/>
            <a:ext cx="7922374" cy="2337253"/>
          </a:xfrm>
          <a:prstGeom prst="rect">
            <a:avLst/>
          </a:prstGeom>
          <a:ln w="44450">
            <a:solidFill>
              <a:schemeClr val="accent1"/>
            </a:solidFill>
          </a:ln>
        </p:spPr>
      </p:pic>
      <p:sp>
        <p:nvSpPr>
          <p:cNvPr id="6" name="Google Shape;103;p2">
            <a:extLst>
              <a:ext uri="{FF2B5EF4-FFF2-40B4-BE49-F238E27FC236}">
                <a16:creationId xmlns:a16="http://schemas.microsoft.com/office/drawing/2014/main" id="{EC932AF5-0477-796D-7821-F248BBCD8671}"/>
              </a:ext>
            </a:extLst>
          </p:cNvPr>
          <p:cNvSpPr txBox="1"/>
          <p:nvPr/>
        </p:nvSpPr>
        <p:spPr>
          <a:xfrm>
            <a:off x="0" y="0"/>
            <a:ext cx="10515600" cy="91317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3D7C"/>
              </a:buClr>
              <a:buSzPts val="4400"/>
              <a:buFont typeface="Open Sans Light"/>
              <a:buNone/>
            </a:pPr>
            <a:r>
              <a:rPr lang="en-US" sz="4400" b="1" dirty="0">
                <a:solidFill>
                  <a:srgbClr val="0E3C72"/>
                </a:solidFill>
                <a:latin typeface="Open Sans Light"/>
                <a:ea typeface="Open Sans Light"/>
                <a:cs typeface="Open Sans Light"/>
                <a:sym typeface="Open Sans Light"/>
              </a:rPr>
              <a:t>Research: University of Wisconsin</a:t>
            </a:r>
          </a:p>
        </p:txBody>
      </p:sp>
      <p:pic>
        <p:nvPicPr>
          <p:cNvPr id="9" name="Picture 2">
            <a:extLst>
              <a:ext uri="{FF2B5EF4-FFF2-40B4-BE49-F238E27FC236}">
                <a16:creationId xmlns:a16="http://schemas.microsoft.com/office/drawing/2014/main" id="{310F98F0-D375-9374-D4B7-8107B5CA3A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63743"/>
            <a:ext cx="969139" cy="7942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Logos – Brand and Visual Identity – UW–Madison">
            <a:extLst>
              <a:ext uri="{FF2B5EF4-FFF2-40B4-BE49-F238E27FC236}">
                <a16:creationId xmlns:a16="http://schemas.microsoft.com/office/drawing/2014/main" id="{7A4B22AD-FF99-7B31-52EF-BF07FF8BAF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67158" y="153247"/>
            <a:ext cx="786130" cy="759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0448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dissolv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dissolv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dissolv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5">
                                            <p:txEl>
                                              <p:pRg st="0" end="0"/>
                                            </p:txEl>
                                          </p:spTgt>
                                        </p:tgtEl>
                                        <p:attrNameLst>
                                          <p:attrName>style.visibility</p:attrName>
                                        </p:attrNameLst>
                                      </p:cBhvr>
                                      <p:to>
                                        <p:strVal val="visible"/>
                                      </p:to>
                                    </p:set>
                                    <p:animEffect transition="in" filter="dissolve">
                                      <p:cBhvr>
                                        <p:cTn id="37" dur="500"/>
                                        <p:tgtEl>
                                          <p:spTgt spid="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5">
                                            <p:txEl>
                                              <p:pRg st="2" end="2"/>
                                            </p:txEl>
                                          </p:spTgt>
                                        </p:tgtEl>
                                        <p:attrNameLst>
                                          <p:attrName>style.visibility</p:attrName>
                                        </p:attrNameLst>
                                      </p:cBhvr>
                                      <p:to>
                                        <p:strVal val="visible"/>
                                      </p:to>
                                    </p:set>
                                    <p:animEffect transition="in" filter="dissolve">
                                      <p:cBhvr>
                                        <p:cTn id="4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FD8DAB0E-E2B9-5754-711C-2A4E0293B23E}"/>
              </a:ext>
            </a:extLst>
          </p:cNvPr>
          <p:cNvSpPr txBox="1">
            <a:spLocks/>
          </p:cNvSpPr>
          <p:nvPr/>
        </p:nvSpPr>
        <p:spPr>
          <a:xfrm>
            <a:off x="257908" y="1582172"/>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indent="0">
              <a:spcAft>
                <a:spcPts val="1200"/>
              </a:spcAft>
              <a:buFont typeface="Arial" panose="020B0604020202020204" pitchFamily="34" charset="0"/>
              <a:buNone/>
            </a:pPr>
            <a:r>
              <a:rPr lang="en-US" dirty="0">
                <a:solidFill>
                  <a:srgbClr val="0E3C72"/>
                </a:solidFill>
                <a:latin typeface="Open Sans Light" panose="020B0306030504020204" pitchFamily="34" charset="0"/>
                <a:ea typeface="Open Sans Light" panose="020B0306030504020204" pitchFamily="34" charset="0"/>
                <a:cs typeface="Open Sans Light" panose="020B0306030504020204" pitchFamily="34" charset="0"/>
              </a:rPr>
              <a:t>Key Components</a:t>
            </a:r>
          </a:p>
          <a:p>
            <a:pPr lvl="1">
              <a:spcAft>
                <a:spcPts val="1200"/>
              </a:spcAft>
            </a:pPr>
            <a:r>
              <a:rPr lang="en-US" dirty="0">
                <a:solidFill>
                  <a:srgbClr val="0E3C72"/>
                </a:solidFill>
                <a:latin typeface="Open Sans Light" panose="020B0306030504020204" pitchFamily="34" charset="0"/>
                <a:ea typeface="Open Sans Light" panose="020B0306030504020204" pitchFamily="34" charset="0"/>
                <a:cs typeface="Open Sans Light" panose="020B0306030504020204" pitchFamily="34" charset="0"/>
              </a:rPr>
              <a:t>Procedures for identification and referral of athletes with mental health/wellness concerns</a:t>
            </a:r>
          </a:p>
          <a:p>
            <a:pPr lvl="1">
              <a:spcAft>
                <a:spcPts val="1200"/>
              </a:spcAft>
            </a:pPr>
            <a:r>
              <a:rPr lang="en-US" dirty="0">
                <a:solidFill>
                  <a:srgbClr val="0E3C72"/>
                </a:solidFill>
                <a:latin typeface="Open Sans Light" panose="020B0306030504020204" pitchFamily="34" charset="0"/>
                <a:ea typeface="Open Sans Light" panose="020B0306030504020204" pitchFamily="34" charset="0"/>
                <a:cs typeface="Open Sans Light" panose="020B0306030504020204" pitchFamily="34" charset="0"/>
              </a:rPr>
              <a:t>Pre-participation mental health screening</a:t>
            </a:r>
          </a:p>
          <a:p>
            <a:pPr lvl="2">
              <a:spcAft>
                <a:spcPts val="1200"/>
              </a:spcAft>
            </a:pPr>
            <a:r>
              <a:rPr lang="en-US" dirty="0">
                <a:solidFill>
                  <a:srgbClr val="0E3C72"/>
                </a:solidFill>
                <a:latin typeface="Open Sans Light" panose="020B0306030504020204" pitchFamily="34" charset="0"/>
                <a:ea typeface="Open Sans Light" panose="020B0306030504020204" pitchFamily="34" charset="0"/>
                <a:cs typeface="Open Sans Light" panose="020B0306030504020204" pitchFamily="34" charset="0"/>
              </a:rPr>
              <a:t>Critical in identifying opportunities to intervene</a:t>
            </a:r>
          </a:p>
          <a:p>
            <a:pPr lvl="1">
              <a:spcAft>
                <a:spcPts val="1200"/>
              </a:spcAft>
            </a:pPr>
            <a:r>
              <a:rPr lang="en-US" dirty="0">
                <a:solidFill>
                  <a:srgbClr val="0E3C72"/>
                </a:solidFill>
                <a:latin typeface="Open Sans Light" panose="020B0306030504020204" pitchFamily="34" charset="0"/>
                <a:ea typeface="Open Sans Light" panose="020B0306030504020204" pitchFamily="34" charset="0"/>
                <a:cs typeface="Open Sans Light" panose="020B0306030504020204" pitchFamily="34" charset="0"/>
              </a:rPr>
              <a:t>Health promoting environments that support mental well-being and coping/resilience</a:t>
            </a:r>
            <a:endParaRPr lang="en-US" sz="1400" dirty="0">
              <a:solidFill>
                <a:srgbClr val="0E3C72"/>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 name="Google Shape;103;p2">
            <a:extLst>
              <a:ext uri="{FF2B5EF4-FFF2-40B4-BE49-F238E27FC236}">
                <a16:creationId xmlns:a16="http://schemas.microsoft.com/office/drawing/2014/main" id="{1D558D9D-AFD7-08FF-19B9-D9CA5F3431F5}"/>
              </a:ext>
            </a:extLst>
          </p:cNvPr>
          <p:cNvSpPr txBox="1"/>
          <p:nvPr/>
        </p:nvSpPr>
        <p:spPr>
          <a:xfrm>
            <a:off x="0" y="0"/>
            <a:ext cx="10515600" cy="819875"/>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3D7C"/>
              </a:buClr>
              <a:buSzPts val="4400"/>
              <a:buFont typeface="Open Sans Light"/>
              <a:buNone/>
            </a:pPr>
            <a:r>
              <a:rPr lang="en-US" sz="4400" b="1" dirty="0">
                <a:solidFill>
                  <a:srgbClr val="0E3C72"/>
                </a:solidFill>
                <a:latin typeface="Open Sans Light"/>
                <a:ea typeface="Open Sans Light"/>
                <a:cs typeface="Open Sans Light"/>
                <a:sym typeface="Open Sans Light"/>
              </a:rPr>
              <a:t>Mental Health Best Practices</a:t>
            </a:r>
            <a:endParaRPr dirty="0"/>
          </a:p>
        </p:txBody>
      </p:sp>
      <p:sp>
        <p:nvSpPr>
          <p:cNvPr id="4" name="TextBox 3">
            <a:extLst>
              <a:ext uri="{FF2B5EF4-FFF2-40B4-BE49-F238E27FC236}">
                <a16:creationId xmlns:a16="http://schemas.microsoft.com/office/drawing/2014/main" id="{CD49D253-15DA-0982-0875-BF60B518984A}"/>
              </a:ext>
            </a:extLst>
          </p:cNvPr>
          <p:cNvSpPr txBox="1"/>
          <p:nvPr/>
        </p:nvSpPr>
        <p:spPr>
          <a:xfrm>
            <a:off x="969139" y="6353299"/>
            <a:ext cx="9124887" cy="461665"/>
          </a:xfrm>
          <a:prstGeom prst="rect">
            <a:avLst/>
          </a:prstGeom>
          <a:noFill/>
        </p:spPr>
        <p:txBody>
          <a:bodyPr wrap="square">
            <a:spAutoFit/>
          </a:bodyPr>
          <a:lstStyle/>
          <a:p>
            <a:pPr marL="122238" lvl="1" indent="0">
              <a:spcAft>
                <a:spcPts val="1200"/>
              </a:spcAft>
              <a:buNone/>
            </a:pPr>
            <a:r>
              <a:rPr lang="en-US" sz="1200" dirty="0">
                <a:solidFill>
                  <a:srgbClr val="002060"/>
                </a:solidFill>
              </a:rPr>
              <a:t>Information provided via the </a:t>
            </a:r>
            <a:r>
              <a:rPr lang="en-US" sz="1200" dirty="0">
                <a:solidFill>
                  <a:srgbClr val="002060"/>
                </a:solidFill>
                <a:hlinkClick r:id="rId3">
                  <a:extLst>
                    <a:ext uri="{A12FA001-AC4F-418D-AE19-62706E023703}">
                      <ahyp:hlinkClr xmlns:ahyp="http://schemas.microsoft.com/office/drawing/2018/hyperlinkcolor" val="tx"/>
                    </a:ext>
                  </a:extLst>
                </a:hlinkClick>
              </a:rPr>
              <a:t>Interassociation Consensus Document: Mental Health Best Practices; Understanding and Supporting Student-Athlete Mental Wellness</a:t>
            </a:r>
            <a:endParaRPr lang="en-US" sz="1200" dirty="0">
              <a:solidFill>
                <a:srgbClr val="002060"/>
              </a:solidFill>
            </a:endParaRPr>
          </a:p>
        </p:txBody>
      </p:sp>
      <p:pic>
        <p:nvPicPr>
          <p:cNvPr id="5" name="Picture 2">
            <a:extLst>
              <a:ext uri="{FF2B5EF4-FFF2-40B4-BE49-F238E27FC236}">
                <a16:creationId xmlns:a16="http://schemas.microsoft.com/office/drawing/2014/main" id="{A97E97D9-6C63-9448-4242-0425096042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63743"/>
            <a:ext cx="969139" cy="794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90502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F46B2A5E-27C2-3E6D-5765-9B788F8CB924}"/>
              </a:ext>
            </a:extLst>
          </p:cNvPr>
          <p:cNvSpPr txBox="1">
            <a:spLocks/>
          </p:cNvSpPr>
          <p:nvPr/>
        </p:nvSpPr>
        <p:spPr>
          <a:xfrm>
            <a:off x="201580" y="1390728"/>
            <a:ext cx="689059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indent="0">
              <a:spcAft>
                <a:spcPts val="1200"/>
              </a:spcAft>
              <a:buFont typeface="Arial" panose="020B0604020202020204" pitchFamily="34" charset="0"/>
              <a:buNone/>
            </a:pPr>
            <a:r>
              <a:rPr lang="en-US" dirty="0">
                <a:solidFill>
                  <a:srgbClr val="0E3C72"/>
                </a:solidFill>
                <a:latin typeface="Open Sans Light" panose="020B0306030504020204" pitchFamily="34" charset="0"/>
                <a:ea typeface="Open Sans Light" panose="020B0306030504020204" pitchFamily="34" charset="0"/>
                <a:cs typeface="Open Sans Light" panose="020B0306030504020204" pitchFamily="34" charset="0"/>
              </a:rPr>
              <a:t>Identification and Referral</a:t>
            </a:r>
          </a:p>
          <a:p>
            <a:pPr marL="122238" indent="0">
              <a:spcAft>
                <a:spcPts val="1200"/>
              </a:spcAft>
              <a:buFont typeface="Arial" panose="020B0604020202020204" pitchFamily="34" charset="0"/>
              <a:buNone/>
            </a:pPr>
            <a:r>
              <a:rPr lang="en-US" dirty="0">
                <a:solidFill>
                  <a:srgbClr val="0E3C72"/>
                </a:solidFill>
                <a:latin typeface="Open Sans Light" panose="020B0306030504020204" pitchFamily="34" charset="0"/>
                <a:ea typeface="Open Sans Light" panose="020B0306030504020204" pitchFamily="34" charset="0"/>
                <a:cs typeface="Open Sans Light" panose="020B0306030504020204" pitchFamily="34" charset="0"/>
              </a:rPr>
              <a:t>Written institutional procedures for: </a:t>
            </a:r>
          </a:p>
          <a:p>
            <a:pPr marL="1314450" lvl="1" indent="-341313">
              <a:spcAft>
                <a:spcPts val="1200"/>
              </a:spcAft>
            </a:pPr>
            <a:r>
              <a:rPr lang="en-US" dirty="0">
                <a:solidFill>
                  <a:srgbClr val="0E3C72"/>
                </a:solidFill>
                <a:latin typeface="Open Sans Light" panose="020B0306030504020204" pitchFamily="34" charset="0"/>
                <a:ea typeface="Open Sans Light" panose="020B0306030504020204" pitchFamily="34" charset="0"/>
                <a:cs typeface="Open Sans Light" panose="020B0306030504020204" pitchFamily="34" charset="0"/>
              </a:rPr>
              <a:t>Management of emergency mental health situations </a:t>
            </a:r>
          </a:p>
          <a:p>
            <a:pPr marL="1314450" lvl="1" indent="-341313">
              <a:spcAft>
                <a:spcPts val="1200"/>
              </a:spcAft>
            </a:pPr>
            <a:r>
              <a:rPr lang="en-US" dirty="0">
                <a:solidFill>
                  <a:srgbClr val="0E3C72"/>
                </a:solidFill>
                <a:latin typeface="Open Sans Light" panose="020B0306030504020204" pitchFamily="34" charset="0"/>
                <a:ea typeface="Open Sans Light" panose="020B0306030504020204" pitchFamily="34" charset="0"/>
                <a:cs typeface="Open Sans Light" panose="020B0306030504020204" pitchFamily="34" charset="0"/>
              </a:rPr>
              <a:t>Routine mental health referrals </a:t>
            </a:r>
          </a:p>
          <a:p>
            <a:pPr marL="122238" indent="0">
              <a:spcAft>
                <a:spcPts val="1200"/>
              </a:spcAft>
              <a:buFont typeface="Arial" panose="020B0604020202020204" pitchFamily="34" charset="0"/>
              <a:buNone/>
            </a:pPr>
            <a:r>
              <a:rPr lang="en-US" dirty="0">
                <a:solidFill>
                  <a:srgbClr val="0E3C72"/>
                </a:solidFill>
                <a:latin typeface="Open Sans Light" panose="020B0306030504020204" pitchFamily="34" charset="0"/>
                <a:ea typeface="Open Sans Light" panose="020B0306030504020204" pitchFamily="34" charset="0"/>
                <a:cs typeface="Open Sans Light" panose="020B0306030504020204" pitchFamily="34" charset="0"/>
              </a:rPr>
              <a:t>Mental Health Emergency Action and Management Plan</a:t>
            </a:r>
            <a:endParaRPr lang="en-US" dirty="0"/>
          </a:p>
        </p:txBody>
      </p:sp>
      <p:pic>
        <p:nvPicPr>
          <p:cNvPr id="6" name="Picture 5">
            <a:extLst>
              <a:ext uri="{FF2B5EF4-FFF2-40B4-BE49-F238E27FC236}">
                <a16:creationId xmlns:a16="http://schemas.microsoft.com/office/drawing/2014/main" id="{67E53B20-C158-ADD9-E31F-DD51F52B5F5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92175" y="1863977"/>
            <a:ext cx="4874919" cy="2843560"/>
          </a:xfrm>
          <a:prstGeom prst="rect">
            <a:avLst/>
          </a:prstGeom>
        </p:spPr>
      </p:pic>
      <p:sp>
        <p:nvSpPr>
          <p:cNvPr id="7" name="Google Shape;103;p2">
            <a:extLst>
              <a:ext uri="{FF2B5EF4-FFF2-40B4-BE49-F238E27FC236}">
                <a16:creationId xmlns:a16="http://schemas.microsoft.com/office/drawing/2014/main" id="{CE4ABF02-514D-FC94-0127-F46B08D359DE}"/>
              </a:ext>
            </a:extLst>
          </p:cNvPr>
          <p:cNvSpPr txBox="1"/>
          <p:nvPr/>
        </p:nvSpPr>
        <p:spPr>
          <a:xfrm>
            <a:off x="0" y="-5295"/>
            <a:ext cx="10515600" cy="91317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3D7C"/>
              </a:buClr>
              <a:buSzPts val="4400"/>
              <a:buFont typeface="Open Sans Light"/>
              <a:buNone/>
            </a:pPr>
            <a:r>
              <a:rPr lang="en-US" sz="4400" b="1" dirty="0">
                <a:solidFill>
                  <a:srgbClr val="0E3C72"/>
                </a:solidFill>
                <a:latin typeface="Open Sans Light"/>
                <a:ea typeface="Open Sans Light"/>
                <a:cs typeface="Open Sans Light"/>
                <a:sym typeface="Open Sans Light"/>
              </a:rPr>
              <a:t>Mental Health Best Practices</a:t>
            </a:r>
          </a:p>
        </p:txBody>
      </p:sp>
      <p:pic>
        <p:nvPicPr>
          <p:cNvPr id="3" name="Picture 2">
            <a:extLst>
              <a:ext uri="{FF2B5EF4-FFF2-40B4-BE49-F238E27FC236}">
                <a16:creationId xmlns:a16="http://schemas.microsoft.com/office/drawing/2014/main" id="{A400C89A-6C24-01F6-9D9F-BA1F635537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63743"/>
            <a:ext cx="969139" cy="79425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7B9DAAE-0017-CB30-D5A3-6861758F2DE0}"/>
              </a:ext>
            </a:extLst>
          </p:cNvPr>
          <p:cNvSpPr txBox="1"/>
          <p:nvPr/>
        </p:nvSpPr>
        <p:spPr>
          <a:xfrm>
            <a:off x="969139" y="6353299"/>
            <a:ext cx="9124887" cy="461665"/>
          </a:xfrm>
          <a:prstGeom prst="rect">
            <a:avLst/>
          </a:prstGeom>
          <a:noFill/>
        </p:spPr>
        <p:txBody>
          <a:bodyPr wrap="square">
            <a:spAutoFit/>
          </a:bodyPr>
          <a:lstStyle/>
          <a:p>
            <a:pPr marL="122238" lvl="1" indent="0">
              <a:spcAft>
                <a:spcPts val="1200"/>
              </a:spcAft>
              <a:buNone/>
            </a:pPr>
            <a:r>
              <a:rPr lang="en-US" sz="1200" dirty="0">
                <a:solidFill>
                  <a:srgbClr val="002060"/>
                </a:solidFill>
              </a:rPr>
              <a:t>Information provided via the </a:t>
            </a:r>
            <a:r>
              <a:rPr lang="en-US" sz="1200" dirty="0">
                <a:solidFill>
                  <a:srgbClr val="002060"/>
                </a:solidFill>
                <a:hlinkClick r:id="rId5">
                  <a:extLst>
                    <a:ext uri="{A12FA001-AC4F-418D-AE19-62706E023703}">
                      <ahyp:hlinkClr xmlns:ahyp="http://schemas.microsoft.com/office/drawing/2018/hyperlinkcolor" val="tx"/>
                    </a:ext>
                  </a:extLst>
                </a:hlinkClick>
              </a:rPr>
              <a:t>Interassociation Consensus Document: Mental Health Best Practices; Understanding and Supporting Student-Athlete Mental Wellness</a:t>
            </a:r>
            <a:endParaRPr lang="en-US" sz="1200" dirty="0">
              <a:solidFill>
                <a:srgbClr val="002060"/>
              </a:solidFill>
            </a:endParaRPr>
          </a:p>
        </p:txBody>
      </p:sp>
    </p:spTree>
    <p:extLst>
      <p:ext uri="{BB962C8B-B14F-4D97-AF65-F5344CB8AC3E}">
        <p14:creationId xmlns:p14="http://schemas.microsoft.com/office/powerpoint/2010/main" val="16420743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6B4636F4-0937-1AD3-DA8C-D93C54EC0192}"/>
              </a:ext>
            </a:extLst>
          </p:cNvPr>
          <p:cNvSpPr txBox="1">
            <a:spLocks/>
          </p:cNvSpPr>
          <p:nvPr/>
        </p:nvSpPr>
        <p:spPr>
          <a:xfrm>
            <a:off x="838200" y="1253331"/>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113C71"/>
                </a:solidFill>
                <a:latin typeface="Open Sans Light" panose="020B0306030504020204" pitchFamily="34" charset="0"/>
                <a:ea typeface="Open Sans Light" panose="020B0306030504020204" pitchFamily="34" charset="0"/>
                <a:cs typeface="Open Sans Light" panose="020B0306030504020204" pitchFamily="34" charset="0"/>
              </a:rPr>
              <a:t>Leadership within school</a:t>
            </a:r>
          </a:p>
          <a:p>
            <a:r>
              <a:rPr lang="en-US" dirty="0">
                <a:solidFill>
                  <a:srgbClr val="113C71"/>
                </a:solidFill>
                <a:latin typeface="Open Sans Light" panose="020B0306030504020204" pitchFamily="34" charset="0"/>
                <a:ea typeface="Open Sans Light" panose="020B0306030504020204" pitchFamily="34" charset="0"/>
                <a:cs typeface="Open Sans Light" panose="020B0306030504020204" pitchFamily="34" charset="0"/>
              </a:rPr>
              <a:t>Student, coach and parent education</a:t>
            </a:r>
          </a:p>
          <a:p>
            <a:r>
              <a:rPr lang="en-US" dirty="0">
                <a:solidFill>
                  <a:srgbClr val="113C71"/>
                </a:solidFill>
                <a:latin typeface="Open Sans Light" panose="020B0306030504020204" pitchFamily="34" charset="0"/>
                <a:ea typeface="Open Sans Light" panose="020B0306030504020204" pitchFamily="34" charset="0"/>
                <a:cs typeface="Open Sans Light" panose="020B0306030504020204" pitchFamily="34" charset="0"/>
              </a:rPr>
              <a:t>Emergent and non-emergent intervention options</a:t>
            </a:r>
          </a:p>
          <a:p>
            <a:r>
              <a:rPr lang="en-US" dirty="0">
                <a:solidFill>
                  <a:srgbClr val="113C71"/>
                </a:solidFill>
                <a:latin typeface="Open Sans Light" panose="020B0306030504020204" pitchFamily="34" charset="0"/>
                <a:ea typeface="Open Sans Light" panose="020B0306030504020204" pitchFamily="34" charset="0"/>
                <a:cs typeface="Open Sans Light" panose="020B0306030504020204" pitchFamily="34" charset="0"/>
              </a:rPr>
              <a:t>Collaborate with healthcare team</a:t>
            </a:r>
          </a:p>
          <a:p>
            <a:pPr lvl="1"/>
            <a:r>
              <a:rPr lang="en-US" dirty="0">
                <a:solidFill>
                  <a:srgbClr val="113C71"/>
                </a:solidFill>
                <a:latin typeface="Open Sans Light" panose="020B0306030504020204" pitchFamily="34" charset="0"/>
                <a:ea typeface="Open Sans Light" panose="020B0306030504020204" pitchFamily="34" charset="0"/>
                <a:cs typeface="Open Sans Light" panose="020B0306030504020204" pitchFamily="34" charset="0"/>
              </a:rPr>
              <a:t>Connect immediately with the needed resources</a:t>
            </a:r>
          </a:p>
          <a:p>
            <a:r>
              <a:rPr lang="en-US" dirty="0">
                <a:solidFill>
                  <a:srgbClr val="113C71"/>
                </a:solidFill>
                <a:latin typeface="Open Sans Light" panose="020B0306030504020204" pitchFamily="34" charset="0"/>
                <a:ea typeface="Open Sans Light" panose="020B0306030504020204" pitchFamily="34" charset="0"/>
                <a:cs typeface="Open Sans Light" panose="020B0306030504020204" pitchFamily="34" charset="0"/>
              </a:rPr>
              <a:t>Mobilize the students support system</a:t>
            </a:r>
          </a:p>
          <a:p>
            <a:r>
              <a:rPr lang="en-US" dirty="0">
                <a:solidFill>
                  <a:srgbClr val="113C71"/>
                </a:solidFill>
                <a:latin typeface="Open Sans Light" panose="020B0306030504020204" pitchFamily="34" charset="0"/>
                <a:ea typeface="Open Sans Light" panose="020B0306030504020204" pitchFamily="34" charset="0"/>
                <a:cs typeface="Open Sans Light" panose="020B0306030504020204" pitchFamily="34" charset="0"/>
              </a:rPr>
              <a:t>Follow-up with referrals </a:t>
            </a:r>
          </a:p>
        </p:txBody>
      </p:sp>
      <p:sp>
        <p:nvSpPr>
          <p:cNvPr id="3" name="Google Shape;103;p2">
            <a:extLst>
              <a:ext uri="{FF2B5EF4-FFF2-40B4-BE49-F238E27FC236}">
                <a16:creationId xmlns:a16="http://schemas.microsoft.com/office/drawing/2014/main" id="{146FC5EB-A478-D808-6023-1266D3F182B9}"/>
              </a:ext>
            </a:extLst>
          </p:cNvPr>
          <p:cNvSpPr txBox="1"/>
          <p:nvPr/>
        </p:nvSpPr>
        <p:spPr>
          <a:xfrm>
            <a:off x="0" y="0"/>
            <a:ext cx="10515600" cy="91317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3D7C"/>
              </a:buClr>
              <a:buSzPts val="4400"/>
              <a:buFont typeface="Open Sans Light"/>
              <a:buNone/>
            </a:pPr>
            <a:r>
              <a:rPr lang="en-US" sz="4400" b="1" dirty="0">
                <a:solidFill>
                  <a:srgbClr val="0E3C72"/>
                </a:solidFill>
                <a:latin typeface="Open Sans Light"/>
                <a:ea typeface="Open Sans Light"/>
                <a:cs typeface="Open Sans Light"/>
                <a:sym typeface="Open Sans Light"/>
              </a:rPr>
              <a:t>Mental Health Awareness Action Plan</a:t>
            </a:r>
          </a:p>
        </p:txBody>
      </p:sp>
      <p:pic>
        <p:nvPicPr>
          <p:cNvPr id="4" name="Picture 2">
            <a:extLst>
              <a:ext uri="{FF2B5EF4-FFF2-40B4-BE49-F238E27FC236}">
                <a16:creationId xmlns:a16="http://schemas.microsoft.com/office/drawing/2014/main" id="{9DDB2A5C-925B-7CC4-F157-4DF8BFA764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63743"/>
            <a:ext cx="969139" cy="794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14182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CA2EFFF-06B2-B4A6-A688-2E11C4E5565C}"/>
              </a:ext>
            </a:extLst>
          </p:cNvPr>
          <p:cNvSpPr>
            <a:spLocks noGrp="1"/>
          </p:cNvSpPr>
          <p:nvPr>
            <p:ph type="title"/>
          </p:nvPr>
        </p:nvSpPr>
        <p:spPr>
          <a:xfrm>
            <a:off x="0" y="0"/>
            <a:ext cx="10515600" cy="783771"/>
          </a:xfrm>
        </p:spPr>
        <p:txBody>
          <a:bodyPr/>
          <a:lstStyle/>
          <a:p>
            <a:r>
              <a:rPr lang="en-US" b="1" dirty="0">
                <a:solidFill>
                  <a:schemeClr val="accent5">
                    <a:lumMod val="50000"/>
                  </a:schemeClr>
                </a:solidFill>
              </a:rPr>
              <a:t>Importance of Education and Training</a:t>
            </a:r>
          </a:p>
        </p:txBody>
      </p:sp>
      <p:sp>
        <p:nvSpPr>
          <p:cNvPr id="5" name="Text Placeholder 2">
            <a:extLst>
              <a:ext uri="{FF2B5EF4-FFF2-40B4-BE49-F238E27FC236}">
                <a16:creationId xmlns:a16="http://schemas.microsoft.com/office/drawing/2014/main" id="{2435F4A5-025B-1551-0B3F-74892722E5BE}"/>
              </a:ext>
            </a:extLst>
          </p:cNvPr>
          <p:cNvSpPr txBox="1">
            <a:spLocks/>
          </p:cNvSpPr>
          <p:nvPr/>
        </p:nvSpPr>
        <p:spPr>
          <a:xfrm>
            <a:off x="166254" y="1564368"/>
            <a:ext cx="11222182" cy="33045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accent5">
                    <a:lumMod val="50000"/>
                  </a:schemeClr>
                </a:solidFill>
                <a:latin typeface="Open Sans"/>
              </a:rPr>
              <a:t>Why is this important for EVERYONE in your organization</a:t>
            </a:r>
            <a:endParaRPr lang="en-US" b="1" dirty="0">
              <a:solidFill>
                <a:schemeClr val="accent5">
                  <a:lumMod val="50000"/>
                </a:schemeClr>
              </a:solidFill>
              <a:latin typeface="Open Sans"/>
              <a:ea typeface="Open Sans Light" panose="020B0306030504020204" pitchFamily="34" charset="0"/>
              <a:cs typeface="Open Sans Light" panose="020B0306030504020204" pitchFamily="34" charset="0"/>
            </a:endParaRPr>
          </a:p>
          <a:p>
            <a:pPr marL="693738" indent="-227013"/>
            <a:r>
              <a:rPr lang="en-US" dirty="0">
                <a:solidFill>
                  <a:schemeClr val="accent5">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Medical staff can not act alone (if present)</a:t>
            </a:r>
          </a:p>
          <a:p>
            <a:pPr marL="693738" indent="-227013"/>
            <a:r>
              <a:rPr lang="en-US" dirty="0">
                <a:solidFill>
                  <a:schemeClr val="accent5">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Medical staff can not be everywhere </a:t>
            </a:r>
          </a:p>
          <a:p>
            <a:pPr marL="693738" indent="-227013"/>
            <a:r>
              <a:rPr lang="en-US" dirty="0">
                <a:solidFill>
                  <a:schemeClr val="accent5">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Coaches, administrators are often in large groups of people</a:t>
            </a:r>
          </a:p>
          <a:p>
            <a:pPr marL="1203325" lvl="1" indent="-227013"/>
            <a:r>
              <a:rPr lang="en-US" dirty="0">
                <a:solidFill>
                  <a:schemeClr val="accent5">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Events</a:t>
            </a:r>
          </a:p>
          <a:p>
            <a:pPr marL="1203325" lvl="1" indent="-227013"/>
            <a:r>
              <a:rPr lang="en-US" dirty="0">
                <a:solidFill>
                  <a:schemeClr val="accent5">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Camps</a:t>
            </a:r>
          </a:p>
          <a:p>
            <a:pPr marL="1203325" lvl="1" indent="-227013"/>
            <a:r>
              <a:rPr lang="en-US" dirty="0">
                <a:solidFill>
                  <a:schemeClr val="accent5">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Youth sports</a:t>
            </a:r>
            <a:endParaRPr lang="en-US" dirty="0"/>
          </a:p>
        </p:txBody>
      </p:sp>
      <p:pic>
        <p:nvPicPr>
          <p:cNvPr id="2" name="Picture 2">
            <a:extLst>
              <a:ext uri="{FF2B5EF4-FFF2-40B4-BE49-F238E27FC236}">
                <a16:creationId xmlns:a16="http://schemas.microsoft.com/office/drawing/2014/main" id="{39072BF5-A5EC-A7A0-E7D5-C262671498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63743"/>
            <a:ext cx="969139" cy="794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7950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20;p6">
            <a:extLst>
              <a:ext uri="{FF2B5EF4-FFF2-40B4-BE49-F238E27FC236}">
                <a16:creationId xmlns:a16="http://schemas.microsoft.com/office/drawing/2014/main" id="{A278CE4D-1B26-91B4-6367-5EACE8CEC234}"/>
              </a:ext>
            </a:extLst>
          </p:cNvPr>
          <p:cNvSpPr txBox="1">
            <a:spLocks/>
          </p:cNvSpPr>
          <p:nvPr/>
        </p:nvSpPr>
        <p:spPr>
          <a:xfrm>
            <a:off x="6400800" y="951977"/>
            <a:ext cx="4819896" cy="5111765"/>
          </a:xfrm>
          <a:prstGeom prst="rect">
            <a:avLst/>
          </a:prstGeom>
          <a:noFill/>
          <a:ln>
            <a:noFill/>
          </a:ln>
        </p:spPr>
        <p:txBody>
          <a:bodyPr spcFirstLastPara="1" vert="horz" wrap="square" lIns="91425" tIns="45700" rIns="91425" bIns="45700" rtlCol="0" anchor="t" anchorCtr="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103B71"/>
              </a:buClr>
              <a:buSzPts val="2400"/>
              <a:buFont typeface="Arial" panose="020B0604020202020204" pitchFamily="34" charset="0"/>
              <a:buNone/>
            </a:pPr>
            <a:r>
              <a:rPr lang="en-US" dirty="0">
                <a:solidFill>
                  <a:srgbClr val="103B71"/>
                </a:solidFill>
                <a:latin typeface="Open Sans Light" panose="020B0306030504020204" pitchFamily="34" charset="0"/>
                <a:ea typeface="Open Sans Light" panose="020B0306030504020204" pitchFamily="34" charset="0"/>
                <a:cs typeface="Open Sans Light" panose="020B0306030504020204" pitchFamily="34" charset="0"/>
              </a:rPr>
              <a:t>Emergency mental health-related situations: </a:t>
            </a:r>
            <a:endParaRPr lang="en-US" dirty="0">
              <a:latin typeface="Open Sans Light" panose="020B0306030504020204" pitchFamily="34" charset="0"/>
              <a:ea typeface="Open Sans Light" panose="020B0306030504020204" pitchFamily="34" charset="0"/>
              <a:cs typeface="Open Sans Light" panose="020B0306030504020204" pitchFamily="34" charset="0"/>
            </a:endParaRPr>
          </a:p>
          <a:p>
            <a:pPr marL="342900" indent="-342900">
              <a:buClr>
                <a:srgbClr val="103B71"/>
              </a:buClr>
              <a:buSzPts val="2400"/>
              <a:buFont typeface="Arial"/>
              <a:buChar char="•"/>
            </a:pPr>
            <a:r>
              <a:rPr lang="en-US" dirty="0">
                <a:solidFill>
                  <a:srgbClr val="103B71"/>
                </a:solidFill>
                <a:latin typeface="Open Sans Light" panose="020B0306030504020204" pitchFamily="34" charset="0"/>
                <a:ea typeface="Open Sans Light" panose="020B0306030504020204" pitchFamily="34" charset="0"/>
                <a:cs typeface="Open Sans Light" panose="020B0306030504020204" pitchFamily="34" charset="0"/>
                <a:sym typeface="Open Sans Light"/>
              </a:rPr>
              <a:t>Suicidal and/or homicidal ideation</a:t>
            </a:r>
            <a:endParaRPr lang="en-US" dirty="0">
              <a:latin typeface="Open Sans Light" panose="020B0306030504020204" pitchFamily="34" charset="0"/>
              <a:ea typeface="Open Sans Light" panose="020B0306030504020204" pitchFamily="34" charset="0"/>
              <a:cs typeface="Open Sans Light" panose="020B0306030504020204" pitchFamily="34" charset="0"/>
            </a:endParaRPr>
          </a:p>
          <a:p>
            <a:pPr marL="342900" indent="-342900">
              <a:buClr>
                <a:srgbClr val="103B71"/>
              </a:buClr>
              <a:buSzPts val="2400"/>
              <a:buFont typeface="Arial"/>
              <a:buChar char="•"/>
            </a:pPr>
            <a:r>
              <a:rPr lang="en-US" dirty="0">
                <a:solidFill>
                  <a:srgbClr val="103B71"/>
                </a:solidFill>
                <a:latin typeface="Open Sans Light" panose="020B0306030504020204" pitchFamily="34" charset="0"/>
                <a:ea typeface="Open Sans Light" panose="020B0306030504020204" pitchFamily="34" charset="0"/>
                <a:cs typeface="Open Sans Light" panose="020B0306030504020204" pitchFamily="34" charset="0"/>
                <a:sym typeface="Open Sans Light"/>
              </a:rPr>
              <a:t>Victims of sexual assault</a:t>
            </a:r>
            <a:endParaRPr lang="en-US" dirty="0">
              <a:latin typeface="Open Sans Light" panose="020B0306030504020204" pitchFamily="34" charset="0"/>
              <a:ea typeface="Open Sans Light" panose="020B0306030504020204" pitchFamily="34" charset="0"/>
              <a:cs typeface="Open Sans Light" panose="020B0306030504020204" pitchFamily="34" charset="0"/>
            </a:endParaRPr>
          </a:p>
          <a:p>
            <a:pPr marL="342900" indent="-342900">
              <a:buClr>
                <a:srgbClr val="103B71"/>
              </a:buClr>
              <a:buSzPts val="2400"/>
              <a:buFont typeface="Arial"/>
              <a:buChar char="•"/>
            </a:pPr>
            <a:r>
              <a:rPr lang="en-US" dirty="0">
                <a:solidFill>
                  <a:srgbClr val="103B71"/>
                </a:solidFill>
                <a:latin typeface="Open Sans Light" panose="020B0306030504020204" pitchFamily="34" charset="0"/>
                <a:ea typeface="Open Sans Light" panose="020B0306030504020204" pitchFamily="34" charset="0"/>
                <a:cs typeface="Open Sans Light" panose="020B0306030504020204" pitchFamily="34" charset="0"/>
                <a:sym typeface="Open Sans Light"/>
              </a:rPr>
              <a:t>Highly agitated or threatening behavior, acute psychosis or paranoia</a:t>
            </a:r>
            <a:endParaRPr lang="en-US" dirty="0">
              <a:latin typeface="Open Sans Light" panose="020B0306030504020204" pitchFamily="34" charset="0"/>
              <a:ea typeface="Open Sans Light" panose="020B0306030504020204" pitchFamily="34" charset="0"/>
              <a:cs typeface="Open Sans Light" panose="020B0306030504020204" pitchFamily="34" charset="0"/>
            </a:endParaRPr>
          </a:p>
          <a:p>
            <a:pPr marL="342900" indent="-342900">
              <a:buClr>
                <a:srgbClr val="103B71"/>
              </a:buClr>
              <a:buSzPts val="2400"/>
              <a:buFont typeface="Arial"/>
              <a:buChar char="•"/>
            </a:pPr>
            <a:r>
              <a:rPr lang="en-US" dirty="0">
                <a:solidFill>
                  <a:srgbClr val="103B71"/>
                </a:solidFill>
                <a:latin typeface="Open Sans Light" panose="020B0306030504020204" pitchFamily="34" charset="0"/>
                <a:ea typeface="Open Sans Light" panose="020B0306030504020204" pitchFamily="34" charset="0"/>
                <a:cs typeface="Open Sans Light" panose="020B0306030504020204" pitchFamily="34" charset="0"/>
                <a:sym typeface="Open Sans Light"/>
              </a:rPr>
              <a:t>Acute delirium/confused state</a:t>
            </a:r>
            <a:endParaRPr lang="en-US" dirty="0">
              <a:latin typeface="Open Sans Light" panose="020B0306030504020204" pitchFamily="34" charset="0"/>
              <a:ea typeface="Open Sans Light" panose="020B0306030504020204" pitchFamily="34" charset="0"/>
              <a:cs typeface="Open Sans Light" panose="020B0306030504020204" pitchFamily="34" charset="0"/>
            </a:endParaRPr>
          </a:p>
          <a:p>
            <a:pPr marL="342900" indent="-342900">
              <a:buClr>
                <a:srgbClr val="103B71"/>
              </a:buClr>
              <a:buSzPts val="2400"/>
              <a:buFont typeface="Arial"/>
              <a:buChar char="•"/>
            </a:pPr>
            <a:r>
              <a:rPr lang="en-US" dirty="0">
                <a:solidFill>
                  <a:srgbClr val="103B71"/>
                </a:solidFill>
                <a:latin typeface="Open Sans Light" panose="020B0306030504020204" pitchFamily="34" charset="0"/>
                <a:ea typeface="Open Sans Light" panose="020B0306030504020204" pitchFamily="34" charset="0"/>
                <a:cs typeface="Open Sans Light" panose="020B0306030504020204" pitchFamily="34" charset="0"/>
                <a:sym typeface="Open Sans Light"/>
              </a:rPr>
              <a:t>Acute intoxication or drug overdose</a:t>
            </a:r>
            <a:endParaRPr lang="en-US" dirty="0">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6" name="Google Shape;221;p6" descr="Website&#10;&#10;Description automatically generated with medium confidence">
            <a:extLst>
              <a:ext uri="{FF2B5EF4-FFF2-40B4-BE49-F238E27FC236}">
                <a16:creationId xmlns:a16="http://schemas.microsoft.com/office/drawing/2014/main" id="{8A440403-DDA2-AA43-655A-FDA76AAF732D}"/>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951977"/>
            <a:ext cx="6096000" cy="5906021"/>
          </a:xfrm>
          <a:prstGeom prst="rect">
            <a:avLst/>
          </a:prstGeom>
          <a:noFill/>
          <a:ln>
            <a:noFill/>
          </a:ln>
        </p:spPr>
      </p:pic>
      <p:sp>
        <p:nvSpPr>
          <p:cNvPr id="7" name="Title 1">
            <a:extLst>
              <a:ext uri="{FF2B5EF4-FFF2-40B4-BE49-F238E27FC236}">
                <a16:creationId xmlns:a16="http://schemas.microsoft.com/office/drawing/2014/main" id="{0E4A6AED-CF59-A9FB-44B8-846F027E23E5}"/>
              </a:ext>
            </a:extLst>
          </p:cNvPr>
          <p:cNvSpPr txBox="1">
            <a:spLocks/>
          </p:cNvSpPr>
          <p:nvPr/>
        </p:nvSpPr>
        <p:spPr>
          <a:xfrm>
            <a:off x="-1" y="1"/>
            <a:ext cx="11220697" cy="760020"/>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rgbClr val="003D7C"/>
              </a:buClr>
              <a:buSzPts val="6000"/>
              <a:buFont typeface="Open Sans Light"/>
              <a:buNone/>
              <a:defRPr sz="6000" b="0" i="0" u="none" strike="noStrike" cap="none">
                <a:solidFill>
                  <a:srgbClr val="003D7C"/>
                </a:solidFill>
                <a:latin typeface="Open Sans Light"/>
                <a:ea typeface="Open Sans Light"/>
                <a:cs typeface="Open Sans Light"/>
                <a:sym typeface="Open Sans Ligh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US" sz="4400" b="1" dirty="0"/>
              <a:t>Immediate</a:t>
            </a:r>
            <a:r>
              <a:rPr lang="en-US" sz="4500" b="1" dirty="0"/>
              <a:t> Referral</a:t>
            </a:r>
          </a:p>
        </p:txBody>
      </p:sp>
      <p:pic>
        <p:nvPicPr>
          <p:cNvPr id="2" name="Picture 2">
            <a:extLst>
              <a:ext uri="{FF2B5EF4-FFF2-40B4-BE49-F238E27FC236}">
                <a16:creationId xmlns:a16="http://schemas.microsoft.com/office/drawing/2014/main" id="{1D50ED7E-651A-08FF-EF59-276C20220B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63743"/>
            <a:ext cx="969139" cy="794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10581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28;p7">
            <a:extLst>
              <a:ext uri="{FF2B5EF4-FFF2-40B4-BE49-F238E27FC236}">
                <a16:creationId xmlns:a16="http://schemas.microsoft.com/office/drawing/2014/main" id="{E1B7235A-59F3-6FF2-D67B-D929CDEEB4DA}"/>
              </a:ext>
            </a:extLst>
          </p:cNvPr>
          <p:cNvSpPr txBox="1"/>
          <p:nvPr/>
        </p:nvSpPr>
        <p:spPr>
          <a:xfrm>
            <a:off x="5814204" y="951978"/>
            <a:ext cx="5359011" cy="5423770"/>
          </a:xfrm>
          <a:prstGeom prst="rect">
            <a:avLst/>
          </a:prstGeom>
          <a:noFill/>
          <a:ln>
            <a:noFill/>
          </a:ln>
        </p:spPr>
        <p:txBody>
          <a:bodyPr spcFirstLastPara="1" wrap="square" lIns="91425" tIns="45700" rIns="91425" bIns="45700" anchor="t" anchorCtr="0">
            <a:normAutofit/>
          </a:bodyPr>
          <a:lstStyle/>
          <a:p>
            <a:pPr marL="342900" marR="0" lvl="0" indent="-190500" algn="l" rtl="0">
              <a:lnSpc>
                <a:spcPct val="90000"/>
              </a:lnSpc>
              <a:spcBef>
                <a:spcPts val="0"/>
              </a:spcBef>
              <a:spcAft>
                <a:spcPts val="0"/>
              </a:spcAft>
              <a:buClr>
                <a:schemeClr val="dk1"/>
              </a:buClr>
              <a:buSzPts val="2400"/>
              <a:buFont typeface="Arial"/>
              <a:buNone/>
            </a:pPr>
            <a:endParaRPr sz="2400" b="0" i="0" u="none" strike="noStrike" cap="none" dirty="0">
              <a:solidFill>
                <a:schemeClr val="accent1"/>
              </a:solidFill>
              <a:latin typeface="Open Sans Light"/>
              <a:ea typeface="Open Sans Light"/>
              <a:cs typeface="Open Sans Light"/>
              <a:sym typeface="Open Sans Light"/>
            </a:endParaRPr>
          </a:p>
        </p:txBody>
      </p:sp>
      <p:pic>
        <p:nvPicPr>
          <p:cNvPr id="3" name="Google Shape;229;p7" descr="Questions outline">
            <a:extLst>
              <a:ext uri="{FF2B5EF4-FFF2-40B4-BE49-F238E27FC236}">
                <a16:creationId xmlns:a16="http://schemas.microsoft.com/office/drawing/2014/main" id="{1D24D8AA-6113-DF29-80B7-C70B479CCA46}"/>
              </a:ext>
            </a:extLst>
          </p:cNvPr>
          <p:cNvPicPr preferRelativeResize="0"/>
          <p:nvPr/>
        </p:nvPicPr>
        <p:blipFill rotWithShape="1">
          <a:blip r:embed="rId3">
            <a:alphaModFix/>
          </a:blip>
          <a:srcRect/>
          <a:stretch/>
        </p:blipFill>
        <p:spPr>
          <a:xfrm>
            <a:off x="5847649" y="766217"/>
            <a:ext cx="5146922" cy="5139805"/>
          </a:xfrm>
          <a:prstGeom prst="rect">
            <a:avLst/>
          </a:prstGeom>
          <a:noFill/>
          <a:ln>
            <a:noFill/>
          </a:ln>
        </p:spPr>
      </p:pic>
      <p:sp>
        <p:nvSpPr>
          <p:cNvPr id="4" name="Google Shape;230;p7">
            <a:extLst>
              <a:ext uri="{FF2B5EF4-FFF2-40B4-BE49-F238E27FC236}">
                <a16:creationId xmlns:a16="http://schemas.microsoft.com/office/drawing/2014/main" id="{75D8F232-1A36-1563-E1DB-18DEE0DF1FE6}"/>
              </a:ext>
            </a:extLst>
          </p:cNvPr>
          <p:cNvSpPr txBox="1">
            <a:spLocks/>
          </p:cNvSpPr>
          <p:nvPr/>
        </p:nvSpPr>
        <p:spPr>
          <a:xfrm>
            <a:off x="115715" y="1137739"/>
            <a:ext cx="6379924" cy="5423770"/>
          </a:xfrm>
          <a:prstGeom prst="rect">
            <a:avLst/>
          </a:prstGeom>
          <a:noFill/>
          <a:ln>
            <a:noFill/>
          </a:ln>
        </p:spPr>
        <p:txBody>
          <a:bodyPr spcFirstLastPara="1" vert="horz" wrap="square" lIns="91425" tIns="45700" rIns="91425" bIns="4570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103B71"/>
              </a:buClr>
              <a:buSzPts val="2400"/>
              <a:buFont typeface="Arial" panose="020B0604020202020204" pitchFamily="34" charset="0"/>
              <a:buNone/>
            </a:pPr>
            <a:r>
              <a:rPr lang="en-US" b="1" dirty="0">
                <a:solidFill>
                  <a:srgbClr val="103B71"/>
                </a:solidFill>
                <a:latin typeface="Open Sans Light" panose="020B0306030504020204" pitchFamily="34" charset="0"/>
                <a:ea typeface="Open Sans Light" panose="020B0306030504020204" pitchFamily="34" charset="0"/>
                <a:cs typeface="Open Sans Light" panose="020B0306030504020204" pitchFamily="34" charset="0"/>
              </a:rPr>
              <a:t>How do you determine if a mental health situation is non-life-threatening?</a:t>
            </a:r>
            <a:endParaRPr lang="en-US" b="1" dirty="0">
              <a:latin typeface="Open Sans Light" panose="020B0306030504020204" pitchFamily="34" charset="0"/>
              <a:ea typeface="Open Sans Light" panose="020B0306030504020204" pitchFamily="34" charset="0"/>
              <a:cs typeface="Open Sans Light" panose="020B0306030504020204" pitchFamily="34" charset="0"/>
            </a:endParaRPr>
          </a:p>
          <a:p>
            <a:pPr marL="342900" indent="-342900">
              <a:buClr>
                <a:srgbClr val="103B71"/>
              </a:buClr>
              <a:buSzPts val="2400"/>
              <a:buFont typeface="Arial"/>
              <a:buChar char="•"/>
            </a:pPr>
            <a:r>
              <a:rPr lang="en-US" dirty="0">
                <a:solidFill>
                  <a:srgbClr val="103B71"/>
                </a:solidFill>
                <a:latin typeface="Open Sans Light" panose="020B0306030504020204" pitchFamily="34" charset="0"/>
                <a:ea typeface="Open Sans Light" panose="020B0306030504020204" pitchFamily="34" charset="0"/>
                <a:cs typeface="Open Sans Light" panose="020B0306030504020204" pitchFamily="34" charset="0"/>
                <a:sym typeface="Open Sans Light"/>
              </a:rPr>
              <a:t>Education</a:t>
            </a:r>
            <a:endParaRPr lang="en-US" dirty="0">
              <a:latin typeface="Open Sans Light" panose="020B0306030504020204" pitchFamily="34" charset="0"/>
              <a:ea typeface="Open Sans Light" panose="020B0306030504020204" pitchFamily="34" charset="0"/>
              <a:cs typeface="Open Sans Light" panose="020B0306030504020204" pitchFamily="34" charset="0"/>
            </a:endParaRPr>
          </a:p>
          <a:p>
            <a:pPr marL="342900" indent="-342900">
              <a:buClr>
                <a:srgbClr val="103B71"/>
              </a:buClr>
              <a:buSzPts val="2400"/>
              <a:buFont typeface="Arial"/>
              <a:buChar char="•"/>
            </a:pPr>
            <a:r>
              <a:rPr lang="en-US" dirty="0">
                <a:solidFill>
                  <a:srgbClr val="103B71"/>
                </a:solidFill>
                <a:latin typeface="Open Sans Light" panose="020B0306030504020204" pitchFamily="34" charset="0"/>
                <a:ea typeface="Open Sans Light" panose="020B0306030504020204" pitchFamily="34" charset="0"/>
                <a:cs typeface="Open Sans Light" panose="020B0306030504020204" pitchFamily="34" charset="0"/>
                <a:sym typeface="Open Sans Light"/>
              </a:rPr>
              <a:t>Training</a:t>
            </a:r>
            <a:endParaRPr lang="en-US" dirty="0">
              <a:latin typeface="Open Sans Light" panose="020B0306030504020204" pitchFamily="34" charset="0"/>
              <a:ea typeface="Open Sans Light" panose="020B0306030504020204" pitchFamily="34" charset="0"/>
              <a:cs typeface="Open Sans Light" panose="020B0306030504020204" pitchFamily="34" charset="0"/>
            </a:endParaRPr>
          </a:p>
          <a:p>
            <a:pPr marL="342900" indent="-342900">
              <a:buClr>
                <a:srgbClr val="103B71"/>
              </a:buClr>
              <a:buSzPts val="2400"/>
              <a:buFont typeface="Arial"/>
              <a:buChar char="•"/>
            </a:pPr>
            <a:r>
              <a:rPr lang="en-US" dirty="0">
                <a:solidFill>
                  <a:srgbClr val="103B71"/>
                </a:solidFill>
                <a:latin typeface="Open Sans Light" panose="020B0306030504020204" pitchFamily="34" charset="0"/>
                <a:ea typeface="Open Sans Light" panose="020B0306030504020204" pitchFamily="34" charset="0"/>
                <a:cs typeface="Open Sans Light" panose="020B0306030504020204" pitchFamily="34" charset="0"/>
                <a:sym typeface="Open Sans Light"/>
              </a:rPr>
              <a:t>Communication</a:t>
            </a:r>
            <a:endParaRPr lang="en-US" dirty="0">
              <a:latin typeface="Open Sans Light" panose="020B0306030504020204" pitchFamily="34" charset="0"/>
              <a:ea typeface="Open Sans Light" panose="020B0306030504020204" pitchFamily="34" charset="0"/>
              <a:cs typeface="Open Sans Light" panose="020B0306030504020204" pitchFamily="34" charset="0"/>
            </a:endParaRPr>
          </a:p>
          <a:p>
            <a:pPr marL="800100" lvl="1" indent="-215900">
              <a:buClr>
                <a:schemeClr val="dk1"/>
              </a:buClr>
              <a:buSzPts val="2000"/>
              <a:buFont typeface="Arial"/>
              <a:buNone/>
            </a:pPr>
            <a:endParaRPr lang="en-US" sz="1600" dirty="0">
              <a:solidFill>
                <a:srgbClr val="103B71"/>
              </a:solidFill>
              <a:latin typeface="Open Sans Light" panose="020B0306030504020204" pitchFamily="34" charset="0"/>
              <a:ea typeface="Open Sans Light" panose="020B0306030504020204" pitchFamily="34" charset="0"/>
              <a:cs typeface="Open Sans Light" panose="020B0306030504020204" pitchFamily="34" charset="0"/>
              <a:sym typeface="Open Sans Light"/>
            </a:endParaRPr>
          </a:p>
          <a:p>
            <a:pPr marL="0" indent="0">
              <a:buClr>
                <a:srgbClr val="103B71"/>
              </a:buClr>
              <a:buSzPts val="2400"/>
              <a:buFont typeface="Arial" panose="020B0604020202020204" pitchFamily="34" charset="0"/>
              <a:buNone/>
            </a:pPr>
            <a:r>
              <a:rPr lang="en-US" b="1" dirty="0">
                <a:solidFill>
                  <a:srgbClr val="103B71"/>
                </a:solidFill>
                <a:latin typeface="Open Sans Light" panose="020B0306030504020204" pitchFamily="34" charset="0"/>
                <a:ea typeface="Open Sans Light" panose="020B0306030504020204" pitchFamily="34" charset="0"/>
                <a:cs typeface="Open Sans Light" panose="020B0306030504020204" pitchFamily="34" charset="0"/>
              </a:rPr>
              <a:t>EVERY SITUATION IS DIFFERENT!</a:t>
            </a:r>
            <a:endParaRPr lang="en-US" b="1" dirty="0">
              <a:latin typeface="Open Sans Light" panose="020B0306030504020204" pitchFamily="34" charset="0"/>
              <a:ea typeface="Open Sans Light" panose="020B0306030504020204" pitchFamily="34" charset="0"/>
              <a:cs typeface="Open Sans Light" panose="020B0306030504020204" pitchFamily="34" charset="0"/>
            </a:endParaRPr>
          </a:p>
          <a:p>
            <a:pPr marL="342900" indent="-190500">
              <a:buClr>
                <a:schemeClr val="dk1"/>
              </a:buClr>
              <a:buSzPts val="2400"/>
              <a:buFont typeface="Arial"/>
              <a:buNone/>
            </a:pPr>
            <a:endParaRPr lang="en-US" sz="1600" dirty="0">
              <a:solidFill>
                <a:srgbClr val="103B71"/>
              </a:solidFill>
              <a:latin typeface="Open Sans Light" panose="020B0306030504020204" pitchFamily="34" charset="0"/>
              <a:ea typeface="Open Sans Light" panose="020B0306030504020204" pitchFamily="34" charset="0"/>
              <a:cs typeface="Open Sans Light" panose="020B0306030504020204" pitchFamily="34" charset="0"/>
              <a:sym typeface="Open Sans Light"/>
            </a:endParaRPr>
          </a:p>
        </p:txBody>
      </p:sp>
      <p:sp>
        <p:nvSpPr>
          <p:cNvPr id="8" name="Title 1">
            <a:extLst>
              <a:ext uri="{FF2B5EF4-FFF2-40B4-BE49-F238E27FC236}">
                <a16:creationId xmlns:a16="http://schemas.microsoft.com/office/drawing/2014/main" id="{5724AF88-2457-ED4D-F56E-268A1510D9E2}"/>
              </a:ext>
            </a:extLst>
          </p:cNvPr>
          <p:cNvSpPr txBox="1">
            <a:spLocks/>
          </p:cNvSpPr>
          <p:nvPr/>
        </p:nvSpPr>
        <p:spPr>
          <a:xfrm>
            <a:off x="-1" y="1"/>
            <a:ext cx="11220697" cy="760020"/>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rgbClr val="003D7C"/>
              </a:buClr>
              <a:buSzPts val="6000"/>
              <a:buFont typeface="Open Sans Light"/>
              <a:buNone/>
              <a:defRPr sz="6000" b="0" i="0" u="none" strike="noStrike" cap="none">
                <a:solidFill>
                  <a:srgbClr val="003D7C"/>
                </a:solidFill>
                <a:latin typeface="Open Sans Light"/>
                <a:ea typeface="Open Sans Light"/>
                <a:cs typeface="Open Sans Light"/>
                <a:sym typeface="Open Sans Ligh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US" sz="4400" b="1" dirty="0"/>
              <a:t>Crisis Management: Non-Life Threatening</a:t>
            </a:r>
          </a:p>
        </p:txBody>
      </p:sp>
      <p:pic>
        <p:nvPicPr>
          <p:cNvPr id="5" name="Picture 2">
            <a:extLst>
              <a:ext uri="{FF2B5EF4-FFF2-40B4-BE49-F238E27FC236}">
                <a16:creationId xmlns:a16="http://schemas.microsoft.com/office/drawing/2014/main" id="{F9861CDA-6EC8-45E3-74BD-C3C3EAB689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63743"/>
            <a:ext cx="969139" cy="794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91473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85DA2A99-00BA-1CA5-3525-E8F784DA29BC}"/>
              </a:ext>
            </a:extLst>
          </p:cNvPr>
          <p:cNvSpPr txBox="1">
            <a:spLocks/>
          </p:cNvSpPr>
          <p:nvPr/>
        </p:nvSpPr>
        <p:spPr>
          <a:xfrm>
            <a:off x="5987142" y="1521523"/>
            <a:ext cx="5151913" cy="41717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solidFill>
                  <a:srgbClr val="113C71"/>
                </a:solidFill>
                <a:latin typeface="Open Sans Light" panose="020B0306030504020204" pitchFamily="34" charset="0"/>
                <a:ea typeface="Open Sans Light" panose="020B0306030504020204" pitchFamily="34" charset="0"/>
                <a:cs typeface="Open Sans Light" panose="020B0306030504020204" pitchFamily="34" charset="0"/>
              </a:rPr>
              <a:t>Training to equip personnel on how to recognize a mental health emergency and get a person at-risk the help they need</a:t>
            </a:r>
          </a:p>
          <a:p>
            <a:r>
              <a:rPr lang="en-US" sz="2200" dirty="0">
                <a:solidFill>
                  <a:srgbClr val="113C71"/>
                </a:solidFill>
                <a:latin typeface="Open Sans Light" panose="020B0306030504020204" pitchFamily="34" charset="0"/>
                <a:ea typeface="Open Sans Light" panose="020B0306030504020204" pitchFamily="34" charset="0"/>
                <a:cs typeface="Open Sans Light" panose="020B0306030504020204" pitchFamily="34" charset="0"/>
              </a:rPr>
              <a:t>MHFA gives trainees the background knowledge and tools to handle a mental health crisis</a:t>
            </a:r>
          </a:p>
          <a:p>
            <a:r>
              <a:rPr lang="en-US" sz="2200" dirty="0">
                <a:solidFill>
                  <a:srgbClr val="113C71"/>
                </a:solidFill>
                <a:latin typeface="Open Sans Light" panose="020B0306030504020204" pitchFamily="34" charset="0"/>
                <a:ea typeface="Open Sans Light" panose="020B0306030504020204" pitchFamily="34" charset="0"/>
                <a:cs typeface="Open Sans Light" panose="020B0306030504020204" pitchFamily="34" charset="0"/>
              </a:rPr>
              <a:t>QPR is a brief course that trains individuals to ask the tough questions surrounding suicide risk and get appropriate help</a:t>
            </a:r>
          </a:p>
        </p:txBody>
      </p:sp>
      <p:sp>
        <p:nvSpPr>
          <p:cNvPr id="3" name="Google Shape;103;p2">
            <a:extLst>
              <a:ext uri="{FF2B5EF4-FFF2-40B4-BE49-F238E27FC236}">
                <a16:creationId xmlns:a16="http://schemas.microsoft.com/office/drawing/2014/main" id="{D6FAC9BD-5C88-AF43-D9A1-E4871DF68627}"/>
              </a:ext>
            </a:extLst>
          </p:cNvPr>
          <p:cNvSpPr txBox="1"/>
          <p:nvPr/>
        </p:nvSpPr>
        <p:spPr>
          <a:xfrm>
            <a:off x="0" y="0"/>
            <a:ext cx="10515600" cy="91317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3D7C"/>
              </a:buClr>
              <a:buSzPts val="4400"/>
              <a:buFont typeface="Open Sans Light"/>
              <a:buNone/>
            </a:pPr>
            <a:r>
              <a:rPr lang="en-US" sz="4400" b="1" dirty="0">
                <a:solidFill>
                  <a:srgbClr val="0E3C72"/>
                </a:solidFill>
                <a:latin typeface="Open Sans Light"/>
                <a:ea typeface="Open Sans Light"/>
                <a:cs typeface="Open Sans Light"/>
                <a:sym typeface="Open Sans Light"/>
              </a:rPr>
              <a:t>QPR Training/Mental Health First Aid</a:t>
            </a:r>
          </a:p>
        </p:txBody>
      </p:sp>
      <p:pic>
        <p:nvPicPr>
          <p:cNvPr id="6" name="Picture 5" descr="A person sitting on the ground holding her ankle&#10;&#10;Description automatically generated">
            <a:extLst>
              <a:ext uri="{FF2B5EF4-FFF2-40B4-BE49-F238E27FC236}">
                <a16:creationId xmlns:a16="http://schemas.microsoft.com/office/drawing/2014/main" id="{AFC8BF27-16F0-C391-6C8A-384EC5136FC9}"/>
              </a:ext>
            </a:extLst>
          </p:cNvPr>
          <p:cNvPicPr>
            <a:picLocks noChangeAspect="1"/>
          </p:cNvPicPr>
          <p:nvPr/>
        </p:nvPicPr>
        <p:blipFill>
          <a:blip r:embed="rId3"/>
          <a:stretch>
            <a:fillRect/>
          </a:stretch>
        </p:blipFill>
        <p:spPr>
          <a:xfrm>
            <a:off x="90943" y="1401287"/>
            <a:ext cx="5896655" cy="3935189"/>
          </a:xfrm>
          <a:prstGeom prst="rect">
            <a:avLst/>
          </a:prstGeom>
          <a:effectLst>
            <a:softEdge rad="267732"/>
          </a:effectLst>
        </p:spPr>
      </p:pic>
      <p:pic>
        <p:nvPicPr>
          <p:cNvPr id="7" name="Picture 2">
            <a:extLst>
              <a:ext uri="{FF2B5EF4-FFF2-40B4-BE49-F238E27FC236}">
                <a16:creationId xmlns:a16="http://schemas.microsoft.com/office/drawing/2014/main" id="{8248799C-D017-D949-70E5-D3EB0369D8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63743"/>
            <a:ext cx="969139" cy="794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49145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58D6726D-E613-8B35-DE88-B089C91F02BA}"/>
              </a:ext>
            </a:extLst>
          </p:cNvPr>
          <p:cNvSpPr txBox="1">
            <a:spLocks/>
          </p:cNvSpPr>
          <p:nvPr/>
        </p:nvSpPr>
        <p:spPr>
          <a:xfrm>
            <a:off x="422564" y="1351627"/>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113C71"/>
                </a:solidFill>
                <a:latin typeface="Open Sans Light" panose="020B0306030504020204" pitchFamily="34" charset="0"/>
                <a:ea typeface="Open Sans Light" panose="020B0306030504020204" pitchFamily="34" charset="0"/>
                <a:cs typeface="Open Sans Light" panose="020B0306030504020204" pitchFamily="34" charset="0"/>
              </a:rPr>
              <a:t>Administrators/Coaches face increasing pressures from parents at a time when we are seeing younger coaches with less experience get head coaching positions </a:t>
            </a:r>
          </a:p>
          <a:p>
            <a:r>
              <a:rPr lang="en-US" dirty="0">
                <a:solidFill>
                  <a:srgbClr val="113C71"/>
                </a:solidFill>
                <a:latin typeface="Open Sans Light" panose="020B0306030504020204" pitchFamily="34" charset="0"/>
                <a:ea typeface="Open Sans Light" panose="020B0306030504020204" pitchFamily="34" charset="0"/>
                <a:cs typeface="Open Sans Light" panose="020B0306030504020204" pitchFamily="34" charset="0"/>
              </a:rPr>
              <a:t>Parents fuel anxiety in sport</a:t>
            </a:r>
          </a:p>
          <a:p>
            <a:r>
              <a:rPr lang="en-US" dirty="0">
                <a:solidFill>
                  <a:srgbClr val="113C71"/>
                </a:solidFill>
                <a:latin typeface="Open Sans Light" panose="020B0306030504020204" pitchFamily="34" charset="0"/>
                <a:ea typeface="Open Sans Light" panose="020B0306030504020204" pitchFamily="34" charset="0"/>
                <a:cs typeface="Open Sans Light" panose="020B0306030504020204" pitchFamily="34" charset="0"/>
              </a:rPr>
              <a:t>Leads to administrator/coach burnout and increased turnover</a:t>
            </a:r>
          </a:p>
          <a:p>
            <a:r>
              <a:rPr lang="en-US" dirty="0">
                <a:solidFill>
                  <a:srgbClr val="113C71"/>
                </a:solidFill>
                <a:latin typeface="Open Sans Light" panose="020B0306030504020204" pitchFamily="34" charset="0"/>
                <a:ea typeface="Open Sans Light" panose="020B0306030504020204" pitchFamily="34" charset="0"/>
                <a:cs typeface="Open Sans Light" panose="020B0306030504020204" pitchFamily="34" charset="0"/>
              </a:rPr>
              <a:t>Find opportunities to assist in mental wellness</a:t>
            </a:r>
          </a:p>
          <a:p>
            <a:pPr lvl="1"/>
            <a:r>
              <a:rPr lang="en-US" dirty="0">
                <a:solidFill>
                  <a:srgbClr val="113C71"/>
                </a:solidFill>
                <a:latin typeface="Open Sans Light" panose="020B0306030504020204" pitchFamily="34" charset="0"/>
                <a:ea typeface="Open Sans Light" panose="020B0306030504020204" pitchFamily="34" charset="0"/>
                <a:cs typeface="Open Sans Light" panose="020B0306030504020204" pitchFamily="34" charset="0"/>
              </a:rPr>
              <a:t>Virtual healthcare platforms</a:t>
            </a:r>
          </a:p>
          <a:p>
            <a:pPr lvl="1"/>
            <a:r>
              <a:rPr lang="en-US" dirty="0">
                <a:solidFill>
                  <a:srgbClr val="113C71"/>
                </a:solidFill>
                <a:latin typeface="Open Sans Light" panose="020B0306030504020204" pitchFamily="34" charset="0"/>
                <a:ea typeface="Open Sans Light" panose="020B0306030504020204" pitchFamily="34" charset="0"/>
                <a:cs typeface="Open Sans Light" panose="020B0306030504020204" pitchFamily="34" charset="0"/>
              </a:rPr>
              <a:t>Mentoring programs</a:t>
            </a:r>
          </a:p>
          <a:p>
            <a:pPr marL="457200" lvl="1" indent="0">
              <a:buNone/>
            </a:pPr>
            <a:endParaRPr lang="en-US" dirty="0">
              <a:solidFill>
                <a:srgbClr val="113C7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 name="Google Shape;103;p2">
            <a:extLst>
              <a:ext uri="{FF2B5EF4-FFF2-40B4-BE49-F238E27FC236}">
                <a16:creationId xmlns:a16="http://schemas.microsoft.com/office/drawing/2014/main" id="{DAFE46F6-AEEB-2564-2E85-17D5F1C699EB}"/>
              </a:ext>
            </a:extLst>
          </p:cNvPr>
          <p:cNvSpPr txBox="1"/>
          <p:nvPr/>
        </p:nvSpPr>
        <p:spPr>
          <a:xfrm>
            <a:off x="0" y="0"/>
            <a:ext cx="10515600" cy="91317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3D7C"/>
              </a:buClr>
              <a:buSzPts val="4400"/>
              <a:buFont typeface="Open Sans Light"/>
              <a:buNone/>
            </a:pPr>
            <a:r>
              <a:rPr lang="en-US" sz="4400" b="1" dirty="0">
                <a:solidFill>
                  <a:srgbClr val="0E3C72"/>
                </a:solidFill>
                <a:latin typeface="Open Sans Light"/>
                <a:ea typeface="Open Sans Light"/>
                <a:cs typeface="Open Sans Light"/>
                <a:sym typeface="Open Sans Light"/>
              </a:rPr>
              <a:t>Epidemic - Not Just Athletes</a:t>
            </a:r>
          </a:p>
        </p:txBody>
      </p:sp>
      <p:pic>
        <p:nvPicPr>
          <p:cNvPr id="4" name="Picture 2">
            <a:extLst>
              <a:ext uri="{FF2B5EF4-FFF2-40B4-BE49-F238E27FC236}">
                <a16:creationId xmlns:a16="http://schemas.microsoft.com/office/drawing/2014/main" id="{81D1802B-45DE-623B-8514-427EF4812F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63743"/>
            <a:ext cx="969139" cy="794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47425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03;p2">
            <a:extLst>
              <a:ext uri="{FF2B5EF4-FFF2-40B4-BE49-F238E27FC236}">
                <a16:creationId xmlns:a16="http://schemas.microsoft.com/office/drawing/2014/main" id="{4BED5520-4881-2AF8-22B1-417D6B0A7D23}"/>
              </a:ext>
            </a:extLst>
          </p:cNvPr>
          <p:cNvSpPr txBox="1"/>
          <p:nvPr/>
        </p:nvSpPr>
        <p:spPr>
          <a:xfrm>
            <a:off x="0" y="44776"/>
            <a:ext cx="10515600" cy="819875"/>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3D7C"/>
              </a:buClr>
              <a:buSzPts val="4400"/>
              <a:buFont typeface="Open Sans Light"/>
              <a:buNone/>
            </a:pPr>
            <a:r>
              <a:rPr lang="en-US" sz="4400" b="1" dirty="0">
                <a:solidFill>
                  <a:srgbClr val="0E3C72"/>
                </a:solidFill>
                <a:latin typeface="Open Sans Light"/>
                <a:ea typeface="Open Sans Light"/>
                <a:cs typeface="Open Sans Light"/>
                <a:sym typeface="Open Sans Light"/>
              </a:rPr>
              <a:t>Student Athlete Concerns</a:t>
            </a:r>
            <a:endParaRPr dirty="0"/>
          </a:p>
        </p:txBody>
      </p:sp>
      <p:pic>
        <p:nvPicPr>
          <p:cNvPr id="2" name="Picture 1">
            <a:extLst>
              <a:ext uri="{FF2B5EF4-FFF2-40B4-BE49-F238E27FC236}">
                <a16:creationId xmlns:a16="http://schemas.microsoft.com/office/drawing/2014/main" id="{F636454A-6BE0-364C-D7CC-674744A2B0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6185" y="1482741"/>
            <a:ext cx="7772400" cy="1118680"/>
          </a:xfrm>
          <a:prstGeom prst="rect">
            <a:avLst/>
          </a:prstGeom>
        </p:spPr>
      </p:pic>
      <p:pic>
        <p:nvPicPr>
          <p:cNvPr id="6" name="Picture 5">
            <a:extLst>
              <a:ext uri="{FF2B5EF4-FFF2-40B4-BE49-F238E27FC236}">
                <a16:creationId xmlns:a16="http://schemas.microsoft.com/office/drawing/2014/main" id="{E75CAEE2-CEB5-7445-F3B1-3F3BF34DFBC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92385" y="2441039"/>
            <a:ext cx="7772400" cy="2112669"/>
          </a:xfrm>
          <a:prstGeom prst="rect">
            <a:avLst/>
          </a:prstGeom>
        </p:spPr>
      </p:pic>
      <p:pic>
        <p:nvPicPr>
          <p:cNvPr id="7" name="Picture 6">
            <a:extLst>
              <a:ext uri="{FF2B5EF4-FFF2-40B4-BE49-F238E27FC236}">
                <a16:creationId xmlns:a16="http://schemas.microsoft.com/office/drawing/2014/main" id="{D9EAFA77-FCC4-6CB0-05EC-A2496712609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6185" y="4716994"/>
            <a:ext cx="7772400" cy="1058074"/>
          </a:xfrm>
          <a:prstGeom prst="rect">
            <a:avLst/>
          </a:prstGeom>
        </p:spPr>
      </p:pic>
      <p:pic>
        <p:nvPicPr>
          <p:cNvPr id="9" name="Picture 8">
            <a:extLst>
              <a:ext uri="{FF2B5EF4-FFF2-40B4-BE49-F238E27FC236}">
                <a16:creationId xmlns:a16="http://schemas.microsoft.com/office/drawing/2014/main" id="{9666F4CE-0ACC-D3C2-37A8-AF613659F347}"/>
              </a:ext>
            </a:extLst>
          </p:cNvPr>
          <p:cNvPicPr>
            <a:picLocks noChangeAspect="1"/>
          </p:cNvPicPr>
          <p:nvPr/>
        </p:nvPicPr>
        <p:blipFill>
          <a:blip r:embed="rId6"/>
          <a:stretch>
            <a:fillRect/>
          </a:stretch>
        </p:blipFill>
        <p:spPr>
          <a:xfrm>
            <a:off x="353785" y="2616051"/>
            <a:ext cx="3031672" cy="1947620"/>
          </a:xfrm>
          <a:prstGeom prst="rect">
            <a:avLst/>
          </a:prstGeom>
        </p:spPr>
      </p:pic>
      <p:pic>
        <p:nvPicPr>
          <p:cNvPr id="11" name="Picture 10">
            <a:extLst>
              <a:ext uri="{FF2B5EF4-FFF2-40B4-BE49-F238E27FC236}">
                <a16:creationId xmlns:a16="http://schemas.microsoft.com/office/drawing/2014/main" id="{F8C7DDCA-0FF8-02D7-43E2-27C096DD3DA7}"/>
              </a:ext>
            </a:extLst>
          </p:cNvPr>
          <p:cNvPicPr>
            <a:picLocks noChangeAspect="1"/>
          </p:cNvPicPr>
          <p:nvPr/>
        </p:nvPicPr>
        <p:blipFill>
          <a:blip r:embed="rId7"/>
          <a:stretch>
            <a:fillRect/>
          </a:stretch>
        </p:blipFill>
        <p:spPr>
          <a:xfrm>
            <a:off x="4046921" y="5599624"/>
            <a:ext cx="7798865" cy="935068"/>
          </a:xfrm>
          <a:prstGeom prst="rect">
            <a:avLst/>
          </a:prstGeom>
        </p:spPr>
      </p:pic>
      <p:pic>
        <p:nvPicPr>
          <p:cNvPr id="13" name="Picture 12">
            <a:extLst>
              <a:ext uri="{FF2B5EF4-FFF2-40B4-BE49-F238E27FC236}">
                <a16:creationId xmlns:a16="http://schemas.microsoft.com/office/drawing/2014/main" id="{D171281A-1E99-5F1E-E587-1AF34F599D9E}"/>
              </a:ext>
            </a:extLst>
          </p:cNvPr>
          <p:cNvPicPr>
            <a:picLocks noChangeAspect="1"/>
          </p:cNvPicPr>
          <p:nvPr/>
        </p:nvPicPr>
        <p:blipFill>
          <a:blip r:embed="rId8"/>
          <a:stretch>
            <a:fillRect/>
          </a:stretch>
        </p:blipFill>
        <p:spPr>
          <a:xfrm>
            <a:off x="1584511" y="1548822"/>
            <a:ext cx="9022978" cy="1457861"/>
          </a:xfrm>
          <a:prstGeom prst="rect">
            <a:avLst/>
          </a:prstGeom>
        </p:spPr>
      </p:pic>
      <p:pic>
        <p:nvPicPr>
          <p:cNvPr id="15" name="Picture 14">
            <a:extLst>
              <a:ext uri="{FF2B5EF4-FFF2-40B4-BE49-F238E27FC236}">
                <a16:creationId xmlns:a16="http://schemas.microsoft.com/office/drawing/2014/main" id="{9C60F33A-D2A6-95D8-B5A8-50ACF353549A}"/>
              </a:ext>
            </a:extLst>
          </p:cNvPr>
          <p:cNvPicPr>
            <a:picLocks noChangeAspect="1"/>
          </p:cNvPicPr>
          <p:nvPr/>
        </p:nvPicPr>
        <p:blipFill>
          <a:blip r:embed="rId9"/>
          <a:stretch>
            <a:fillRect/>
          </a:stretch>
        </p:blipFill>
        <p:spPr>
          <a:xfrm>
            <a:off x="142154" y="3870804"/>
            <a:ext cx="8779410" cy="2784263"/>
          </a:xfrm>
          <a:prstGeom prst="rect">
            <a:avLst/>
          </a:prstGeom>
        </p:spPr>
      </p:pic>
      <p:pic>
        <p:nvPicPr>
          <p:cNvPr id="17" name="Picture 16">
            <a:extLst>
              <a:ext uri="{FF2B5EF4-FFF2-40B4-BE49-F238E27FC236}">
                <a16:creationId xmlns:a16="http://schemas.microsoft.com/office/drawing/2014/main" id="{80C9C34A-8441-83AE-AA77-879491701ADF}"/>
              </a:ext>
            </a:extLst>
          </p:cNvPr>
          <p:cNvPicPr>
            <a:picLocks noChangeAspect="1"/>
          </p:cNvPicPr>
          <p:nvPr/>
        </p:nvPicPr>
        <p:blipFill>
          <a:blip r:embed="rId10"/>
          <a:stretch>
            <a:fillRect/>
          </a:stretch>
        </p:blipFill>
        <p:spPr>
          <a:xfrm>
            <a:off x="5097993" y="1111809"/>
            <a:ext cx="7066792" cy="1329230"/>
          </a:xfrm>
          <a:prstGeom prst="rect">
            <a:avLst/>
          </a:prstGeom>
        </p:spPr>
      </p:pic>
      <p:pic>
        <p:nvPicPr>
          <p:cNvPr id="19" name="Picture 18">
            <a:extLst>
              <a:ext uri="{FF2B5EF4-FFF2-40B4-BE49-F238E27FC236}">
                <a16:creationId xmlns:a16="http://schemas.microsoft.com/office/drawing/2014/main" id="{AE22AD8A-5490-DE4C-D7FA-3656402EC807}"/>
              </a:ext>
            </a:extLst>
          </p:cNvPr>
          <p:cNvPicPr>
            <a:picLocks noChangeAspect="1"/>
          </p:cNvPicPr>
          <p:nvPr/>
        </p:nvPicPr>
        <p:blipFill>
          <a:blip r:embed="rId11"/>
          <a:stretch>
            <a:fillRect/>
          </a:stretch>
        </p:blipFill>
        <p:spPr>
          <a:xfrm>
            <a:off x="2520950" y="2882900"/>
            <a:ext cx="7150100" cy="1092200"/>
          </a:xfrm>
          <a:prstGeom prst="rect">
            <a:avLst/>
          </a:prstGeom>
        </p:spPr>
      </p:pic>
      <p:pic>
        <p:nvPicPr>
          <p:cNvPr id="23" name="Picture 22">
            <a:extLst>
              <a:ext uri="{FF2B5EF4-FFF2-40B4-BE49-F238E27FC236}">
                <a16:creationId xmlns:a16="http://schemas.microsoft.com/office/drawing/2014/main" id="{53FF98B7-5996-24FD-6D02-2615809DC39F}"/>
              </a:ext>
            </a:extLst>
          </p:cNvPr>
          <p:cNvPicPr>
            <a:picLocks noChangeAspect="1"/>
          </p:cNvPicPr>
          <p:nvPr/>
        </p:nvPicPr>
        <p:blipFill>
          <a:blip r:embed="rId12"/>
          <a:stretch>
            <a:fillRect/>
          </a:stretch>
        </p:blipFill>
        <p:spPr>
          <a:xfrm>
            <a:off x="1386120" y="4634441"/>
            <a:ext cx="10787855" cy="2148975"/>
          </a:xfrm>
          <a:prstGeom prst="rect">
            <a:avLst/>
          </a:prstGeom>
        </p:spPr>
      </p:pic>
      <p:pic>
        <p:nvPicPr>
          <p:cNvPr id="25" name="Picture 24">
            <a:extLst>
              <a:ext uri="{FF2B5EF4-FFF2-40B4-BE49-F238E27FC236}">
                <a16:creationId xmlns:a16="http://schemas.microsoft.com/office/drawing/2014/main" id="{7334EBBD-049E-2B80-A659-85FF78B1C162}"/>
              </a:ext>
            </a:extLst>
          </p:cNvPr>
          <p:cNvPicPr>
            <a:picLocks noChangeAspect="1"/>
          </p:cNvPicPr>
          <p:nvPr/>
        </p:nvPicPr>
        <p:blipFill>
          <a:blip r:embed="rId13"/>
          <a:stretch>
            <a:fillRect/>
          </a:stretch>
        </p:blipFill>
        <p:spPr>
          <a:xfrm>
            <a:off x="80089" y="4045870"/>
            <a:ext cx="12031821" cy="2480494"/>
          </a:xfrm>
          <a:prstGeom prst="rect">
            <a:avLst/>
          </a:prstGeom>
        </p:spPr>
      </p:pic>
    </p:spTree>
    <p:extLst>
      <p:ext uri="{BB962C8B-B14F-4D97-AF65-F5344CB8AC3E}">
        <p14:creationId xmlns:p14="http://schemas.microsoft.com/office/powerpoint/2010/main" val="4181440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1" presetClass="entr" presetSubtype="0" fill="hold" nodeType="afterEffect">
                                  <p:stCondLst>
                                    <p:cond delay="1000"/>
                                  </p:stCondLst>
                                  <p:childTnLst>
                                    <p:set>
                                      <p:cBhvr>
                                        <p:cTn id="11" dur="1" fill="hold">
                                          <p:stCondLst>
                                            <p:cond delay="0"/>
                                          </p:stCondLst>
                                        </p:cTn>
                                        <p:tgtEl>
                                          <p:spTgt spid="6"/>
                                        </p:tgtEl>
                                        <p:attrNameLst>
                                          <p:attrName>style.visibility</p:attrName>
                                        </p:attrNameLst>
                                      </p:cBhvr>
                                      <p:to>
                                        <p:strVal val="visible"/>
                                      </p:to>
                                    </p:set>
                                  </p:childTnLst>
                                </p:cTn>
                              </p:par>
                            </p:childTnLst>
                          </p:cTn>
                        </p:par>
                        <p:par>
                          <p:cTn id="12" fill="hold">
                            <p:stCondLst>
                              <p:cond delay="2500"/>
                            </p:stCondLst>
                            <p:childTnLst>
                              <p:par>
                                <p:cTn id="13" presetID="16" presetClass="entr" presetSubtype="21" fill="hold" nodeType="afterEffect">
                                  <p:stCondLst>
                                    <p:cond delay="50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1000"/>
                                        <p:tgtEl>
                                          <p:spTgt spid="7"/>
                                        </p:tgtEl>
                                      </p:cBhvr>
                                    </p:animEffect>
                                  </p:childTnLst>
                                </p:cTn>
                              </p:par>
                            </p:childTnLst>
                          </p:cTn>
                        </p:par>
                        <p:par>
                          <p:cTn id="16" fill="hold">
                            <p:stCondLst>
                              <p:cond delay="4000"/>
                            </p:stCondLst>
                            <p:childTnLst>
                              <p:par>
                                <p:cTn id="17" presetID="5" presetClass="entr" presetSubtype="10" fill="hold" nodeType="afterEffect">
                                  <p:stCondLst>
                                    <p:cond delay="500"/>
                                  </p:stCondLst>
                                  <p:childTnLst>
                                    <p:set>
                                      <p:cBhvr>
                                        <p:cTn id="18" dur="1" fill="hold">
                                          <p:stCondLst>
                                            <p:cond delay="0"/>
                                          </p:stCondLst>
                                        </p:cTn>
                                        <p:tgtEl>
                                          <p:spTgt spid="9"/>
                                        </p:tgtEl>
                                        <p:attrNameLst>
                                          <p:attrName>style.visibility</p:attrName>
                                        </p:attrNameLst>
                                      </p:cBhvr>
                                      <p:to>
                                        <p:strVal val="visible"/>
                                      </p:to>
                                    </p:set>
                                    <p:animEffect transition="in" filter="checkerboard(across)">
                                      <p:cBhvr>
                                        <p:cTn id="19" dur="1000"/>
                                        <p:tgtEl>
                                          <p:spTgt spid="9"/>
                                        </p:tgtEl>
                                      </p:cBhvr>
                                    </p:animEffect>
                                  </p:childTnLst>
                                </p:cTn>
                              </p:par>
                            </p:childTnLst>
                          </p:cTn>
                        </p:par>
                        <p:par>
                          <p:cTn id="20" fill="hold">
                            <p:stCondLst>
                              <p:cond delay="5500"/>
                            </p:stCondLst>
                            <p:childTnLst>
                              <p:par>
                                <p:cTn id="21" presetID="2" presetClass="entr" presetSubtype="4" fill="hold" nodeType="afterEffect">
                                  <p:stCondLst>
                                    <p:cond delay="50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1000" fill="hold"/>
                                        <p:tgtEl>
                                          <p:spTgt spid="11"/>
                                        </p:tgtEl>
                                        <p:attrNameLst>
                                          <p:attrName>ppt_x</p:attrName>
                                        </p:attrNameLst>
                                      </p:cBhvr>
                                      <p:tavLst>
                                        <p:tav tm="0">
                                          <p:val>
                                            <p:strVal val="#ppt_x"/>
                                          </p:val>
                                        </p:tav>
                                        <p:tav tm="100000">
                                          <p:val>
                                            <p:strVal val="#ppt_x"/>
                                          </p:val>
                                        </p:tav>
                                      </p:tavLst>
                                    </p:anim>
                                    <p:anim calcmode="lin" valueType="num">
                                      <p:cBhvr additive="base">
                                        <p:cTn id="24" dur="1000" fill="hold"/>
                                        <p:tgtEl>
                                          <p:spTgt spid="11"/>
                                        </p:tgtEl>
                                        <p:attrNameLst>
                                          <p:attrName>ppt_y</p:attrName>
                                        </p:attrNameLst>
                                      </p:cBhvr>
                                      <p:tavLst>
                                        <p:tav tm="0">
                                          <p:val>
                                            <p:strVal val="1+#ppt_h/2"/>
                                          </p:val>
                                        </p:tav>
                                        <p:tav tm="100000">
                                          <p:val>
                                            <p:strVal val="#ppt_y"/>
                                          </p:val>
                                        </p:tav>
                                      </p:tavLst>
                                    </p:anim>
                                  </p:childTnLst>
                                </p:cTn>
                              </p:par>
                            </p:childTnLst>
                          </p:cTn>
                        </p:par>
                        <p:par>
                          <p:cTn id="25" fill="hold">
                            <p:stCondLst>
                              <p:cond delay="7000"/>
                            </p:stCondLst>
                            <p:childTnLst>
                              <p:par>
                                <p:cTn id="26" presetID="9" presetClass="entr" presetSubtype="0" fill="hold" nodeType="afterEffect">
                                  <p:stCondLst>
                                    <p:cond delay="500"/>
                                  </p:stCondLst>
                                  <p:childTnLst>
                                    <p:set>
                                      <p:cBhvr>
                                        <p:cTn id="27" dur="1" fill="hold">
                                          <p:stCondLst>
                                            <p:cond delay="0"/>
                                          </p:stCondLst>
                                        </p:cTn>
                                        <p:tgtEl>
                                          <p:spTgt spid="13"/>
                                        </p:tgtEl>
                                        <p:attrNameLst>
                                          <p:attrName>style.visibility</p:attrName>
                                        </p:attrNameLst>
                                      </p:cBhvr>
                                      <p:to>
                                        <p:strVal val="visible"/>
                                      </p:to>
                                    </p:set>
                                    <p:animEffect transition="in" filter="dissolve">
                                      <p:cBhvr>
                                        <p:cTn id="28" dur="1000"/>
                                        <p:tgtEl>
                                          <p:spTgt spid="13"/>
                                        </p:tgtEl>
                                      </p:cBhvr>
                                    </p:animEffect>
                                  </p:childTnLst>
                                </p:cTn>
                              </p:par>
                            </p:childTnLst>
                          </p:cTn>
                        </p:par>
                        <p:par>
                          <p:cTn id="29" fill="hold">
                            <p:stCondLst>
                              <p:cond delay="8500"/>
                            </p:stCondLst>
                            <p:childTnLst>
                              <p:par>
                                <p:cTn id="30" presetID="5" presetClass="entr" presetSubtype="10" fill="hold" nodeType="afterEffect">
                                  <p:stCondLst>
                                    <p:cond delay="500"/>
                                  </p:stCondLst>
                                  <p:childTnLst>
                                    <p:set>
                                      <p:cBhvr>
                                        <p:cTn id="31" dur="1" fill="hold">
                                          <p:stCondLst>
                                            <p:cond delay="0"/>
                                          </p:stCondLst>
                                        </p:cTn>
                                        <p:tgtEl>
                                          <p:spTgt spid="15"/>
                                        </p:tgtEl>
                                        <p:attrNameLst>
                                          <p:attrName>style.visibility</p:attrName>
                                        </p:attrNameLst>
                                      </p:cBhvr>
                                      <p:to>
                                        <p:strVal val="visible"/>
                                      </p:to>
                                    </p:set>
                                    <p:animEffect transition="in" filter="checkerboard(across)">
                                      <p:cBhvr>
                                        <p:cTn id="32" dur="1000"/>
                                        <p:tgtEl>
                                          <p:spTgt spid="15"/>
                                        </p:tgtEl>
                                      </p:cBhvr>
                                    </p:animEffect>
                                  </p:childTnLst>
                                </p:cTn>
                              </p:par>
                            </p:childTnLst>
                          </p:cTn>
                        </p:par>
                        <p:par>
                          <p:cTn id="33" fill="hold">
                            <p:stCondLst>
                              <p:cond delay="10000"/>
                            </p:stCondLst>
                            <p:childTnLst>
                              <p:par>
                                <p:cTn id="34" presetID="3" presetClass="entr" presetSubtype="10" fill="hold" nodeType="afterEffect">
                                  <p:stCondLst>
                                    <p:cond delay="500"/>
                                  </p:stCondLst>
                                  <p:childTnLst>
                                    <p:set>
                                      <p:cBhvr>
                                        <p:cTn id="35" dur="1" fill="hold">
                                          <p:stCondLst>
                                            <p:cond delay="0"/>
                                          </p:stCondLst>
                                        </p:cTn>
                                        <p:tgtEl>
                                          <p:spTgt spid="17"/>
                                        </p:tgtEl>
                                        <p:attrNameLst>
                                          <p:attrName>style.visibility</p:attrName>
                                        </p:attrNameLst>
                                      </p:cBhvr>
                                      <p:to>
                                        <p:strVal val="visible"/>
                                      </p:to>
                                    </p:set>
                                    <p:animEffect transition="in" filter="blinds(horizontal)">
                                      <p:cBhvr>
                                        <p:cTn id="36" dur="1000"/>
                                        <p:tgtEl>
                                          <p:spTgt spid="17"/>
                                        </p:tgtEl>
                                      </p:cBhvr>
                                    </p:animEffect>
                                  </p:childTnLst>
                                </p:cTn>
                              </p:par>
                            </p:childTnLst>
                          </p:cTn>
                        </p:par>
                        <p:par>
                          <p:cTn id="37" fill="hold">
                            <p:stCondLst>
                              <p:cond delay="11500"/>
                            </p:stCondLst>
                            <p:childTnLst>
                              <p:par>
                                <p:cTn id="38" presetID="1" presetClass="entr" presetSubtype="0" fill="hold" nodeType="afterEffect">
                                  <p:stCondLst>
                                    <p:cond delay="500"/>
                                  </p:stCondLst>
                                  <p:childTnLst>
                                    <p:set>
                                      <p:cBhvr>
                                        <p:cTn id="39" dur="1" fill="hold">
                                          <p:stCondLst>
                                            <p:cond delay="0"/>
                                          </p:stCondLst>
                                        </p:cTn>
                                        <p:tgtEl>
                                          <p:spTgt spid="19"/>
                                        </p:tgtEl>
                                        <p:attrNameLst>
                                          <p:attrName>style.visibility</p:attrName>
                                        </p:attrNameLst>
                                      </p:cBhvr>
                                      <p:to>
                                        <p:strVal val="visible"/>
                                      </p:to>
                                    </p:set>
                                  </p:childTnLst>
                                </p:cTn>
                              </p:par>
                            </p:childTnLst>
                          </p:cTn>
                        </p:par>
                        <p:par>
                          <p:cTn id="40" fill="hold">
                            <p:stCondLst>
                              <p:cond delay="12000"/>
                            </p:stCondLst>
                            <p:childTnLst>
                              <p:par>
                                <p:cTn id="41" presetID="2" presetClass="entr" presetSubtype="4" fill="hold" nodeType="afterEffect">
                                  <p:stCondLst>
                                    <p:cond delay="50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1000" fill="hold"/>
                                        <p:tgtEl>
                                          <p:spTgt spid="23"/>
                                        </p:tgtEl>
                                        <p:attrNameLst>
                                          <p:attrName>ppt_x</p:attrName>
                                        </p:attrNameLst>
                                      </p:cBhvr>
                                      <p:tavLst>
                                        <p:tav tm="0">
                                          <p:val>
                                            <p:strVal val="#ppt_x"/>
                                          </p:val>
                                        </p:tav>
                                        <p:tav tm="100000">
                                          <p:val>
                                            <p:strVal val="#ppt_x"/>
                                          </p:val>
                                        </p:tav>
                                      </p:tavLst>
                                    </p:anim>
                                    <p:anim calcmode="lin" valueType="num">
                                      <p:cBhvr additive="base">
                                        <p:cTn id="44" dur="1000" fill="hold"/>
                                        <p:tgtEl>
                                          <p:spTgt spid="23"/>
                                        </p:tgtEl>
                                        <p:attrNameLst>
                                          <p:attrName>ppt_y</p:attrName>
                                        </p:attrNameLst>
                                      </p:cBhvr>
                                      <p:tavLst>
                                        <p:tav tm="0">
                                          <p:val>
                                            <p:strVal val="1+#ppt_h/2"/>
                                          </p:val>
                                        </p:tav>
                                        <p:tav tm="100000">
                                          <p:val>
                                            <p:strVal val="#ppt_y"/>
                                          </p:val>
                                        </p:tav>
                                      </p:tavLst>
                                    </p:anim>
                                  </p:childTnLst>
                                </p:cTn>
                              </p:par>
                            </p:childTnLst>
                          </p:cTn>
                        </p:par>
                        <p:par>
                          <p:cTn id="45" fill="hold">
                            <p:stCondLst>
                              <p:cond delay="13500"/>
                            </p:stCondLst>
                            <p:childTnLst>
                              <p:par>
                                <p:cTn id="46" presetID="12" presetClass="entr" presetSubtype="4" fill="hold" nodeType="afterEffect">
                                  <p:stCondLst>
                                    <p:cond delay="500"/>
                                  </p:stCondLst>
                                  <p:childTnLst>
                                    <p:set>
                                      <p:cBhvr>
                                        <p:cTn id="47" dur="1" fill="hold">
                                          <p:stCondLst>
                                            <p:cond delay="0"/>
                                          </p:stCondLst>
                                        </p:cTn>
                                        <p:tgtEl>
                                          <p:spTgt spid="25"/>
                                        </p:tgtEl>
                                        <p:attrNameLst>
                                          <p:attrName>style.visibility</p:attrName>
                                        </p:attrNameLst>
                                      </p:cBhvr>
                                      <p:to>
                                        <p:strVal val="visible"/>
                                      </p:to>
                                    </p:set>
                                    <p:anim calcmode="lin" valueType="num">
                                      <p:cBhvr additive="base">
                                        <p:cTn id="48" dur="1000"/>
                                        <p:tgtEl>
                                          <p:spTgt spid="25"/>
                                        </p:tgtEl>
                                        <p:attrNameLst>
                                          <p:attrName>ppt_y</p:attrName>
                                        </p:attrNameLst>
                                      </p:cBhvr>
                                      <p:tavLst>
                                        <p:tav tm="0">
                                          <p:val>
                                            <p:strVal val="#ppt_y+#ppt_h*1.125000"/>
                                          </p:val>
                                        </p:tav>
                                        <p:tav tm="100000">
                                          <p:val>
                                            <p:strVal val="#ppt_y"/>
                                          </p:val>
                                        </p:tav>
                                      </p:tavLst>
                                    </p:anim>
                                    <p:animEffect transition="in" filter="wipe(up)">
                                      <p:cBhvr>
                                        <p:cTn id="49"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4D199E1D-C181-CEDF-E0B2-465D0484F991}"/>
              </a:ext>
            </a:extLst>
          </p:cNvPr>
          <p:cNvSpPr txBox="1">
            <a:spLocks/>
          </p:cNvSpPr>
          <p:nvPr/>
        </p:nvSpPr>
        <p:spPr>
          <a:xfrm>
            <a:off x="228600" y="1357539"/>
            <a:ext cx="550817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113C71"/>
                </a:solidFill>
                <a:latin typeface="Open Sans Light" panose="020B0306030504020204" pitchFamily="34" charset="0"/>
                <a:ea typeface="Open Sans Light" panose="020B0306030504020204" pitchFamily="34" charset="0"/>
                <a:cs typeface="Open Sans Light" panose="020B0306030504020204" pitchFamily="34" charset="0"/>
              </a:rPr>
              <a:t>Create a culture of mental wellness to help reduce the stigma around mental health</a:t>
            </a:r>
          </a:p>
          <a:p>
            <a:r>
              <a:rPr lang="en-US" dirty="0">
                <a:solidFill>
                  <a:srgbClr val="113C71"/>
                </a:solidFill>
                <a:latin typeface="Open Sans Light" panose="020B0306030504020204" pitchFamily="34" charset="0"/>
                <a:ea typeface="Open Sans Light" panose="020B0306030504020204" pitchFamily="34" charset="0"/>
                <a:cs typeface="Open Sans Light" panose="020B0306030504020204" pitchFamily="34" charset="0"/>
              </a:rPr>
              <a:t>Must train/educate coaches, administrators, parents, and athletes to develop this culture</a:t>
            </a:r>
          </a:p>
          <a:p>
            <a:r>
              <a:rPr lang="en-US" dirty="0">
                <a:solidFill>
                  <a:srgbClr val="113C71"/>
                </a:solidFill>
                <a:latin typeface="Open Sans Light" panose="020B0306030504020204" pitchFamily="34" charset="0"/>
                <a:ea typeface="Open Sans Light" panose="020B0306030504020204" pitchFamily="34" charset="0"/>
                <a:cs typeface="Open Sans Light" panose="020B0306030504020204" pitchFamily="34" charset="0"/>
              </a:rPr>
              <a:t>Identify mental health/wellness resources and promote</a:t>
            </a:r>
          </a:p>
          <a:p>
            <a:r>
              <a:rPr lang="en-US" dirty="0">
                <a:solidFill>
                  <a:srgbClr val="113C71"/>
                </a:solidFill>
                <a:latin typeface="Open Sans Light" panose="020B0306030504020204" pitchFamily="34" charset="0"/>
                <a:ea typeface="Open Sans Light" panose="020B0306030504020204" pitchFamily="34" charset="0"/>
                <a:cs typeface="Open Sans Light" panose="020B0306030504020204" pitchFamily="34" charset="0"/>
              </a:rPr>
              <a:t>Have a plan</a:t>
            </a:r>
          </a:p>
          <a:p>
            <a:pPr lvl="1"/>
            <a:r>
              <a:rPr lang="en-US" dirty="0">
                <a:solidFill>
                  <a:srgbClr val="113C71"/>
                </a:solidFill>
                <a:latin typeface="Open Sans Light" panose="020B0306030504020204" pitchFamily="34" charset="0"/>
                <a:ea typeface="Open Sans Light" panose="020B0306030504020204" pitchFamily="34" charset="0"/>
                <a:cs typeface="Open Sans Light" panose="020B0306030504020204" pitchFamily="34" charset="0"/>
              </a:rPr>
              <a:t>Implement, study, adjust, improve</a:t>
            </a:r>
            <a:endParaRPr lang="en-US" dirty="0"/>
          </a:p>
        </p:txBody>
      </p:sp>
      <p:sp>
        <p:nvSpPr>
          <p:cNvPr id="3" name="Google Shape;103;p2">
            <a:extLst>
              <a:ext uri="{FF2B5EF4-FFF2-40B4-BE49-F238E27FC236}">
                <a16:creationId xmlns:a16="http://schemas.microsoft.com/office/drawing/2014/main" id="{CBF5BAE4-6E00-80B4-E275-502E164346FF}"/>
              </a:ext>
            </a:extLst>
          </p:cNvPr>
          <p:cNvSpPr txBox="1"/>
          <p:nvPr/>
        </p:nvSpPr>
        <p:spPr>
          <a:xfrm>
            <a:off x="0" y="0"/>
            <a:ext cx="10515600" cy="91317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3D7C"/>
              </a:buClr>
              <a:buSzPts val="4400"/>
              <a:buFont typeface="Open Sans Light"/>
              <a:buNone/>
            </a:pPr>
            <a:r>
              <a:rPr lang="en-US" sz="4400" b="1" dirty="0">
                <a:solidFill>
                  <a:srgbClr val="0E3C72"/>
                </a:solidFill>
                <a:latin typeface="Open Sans Light"/>
                <a:ea typeface="Open Sans Light"/>
                <a:cs typeface="Open Sans Light"/>
                <a:sym typeface="Open Sans Light"/>
              </a:rPr>
              <a:t>What can we do?</a:t>
            </a:r>
          </a:p>
        </p:txBody>
      </p:sp>
      <p:pic>
        <p:nvPicPr>
          <p:cNvPr id="4" name="Google Shape;248;p9" descr="A person holding a basketball&#10;&#10;Description automatically generated with medium confidence">
            <a:extLst>
              <a:ext uri="{FF2B5EF4-FFF2-40B4-BE49-F238E27FC236}">
                <a16:creationId xmlns:a16="http://schemas.microsoft.com/office/drawing/2014/main" id="{1A1218CD-1CC5-D022-35BF-2AE2D4F3D05F}"/>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789902" y="1357539"/>
            <a:ext cx="6402098" cy="3818935"/>
          </a:xfrm>
          <a:prstGeom prst="rect">
            <a:avLst/>
          </a:prstGeom>
          <a:noFill/>
          <a:ln>
            <a:noFill/>
          </a:ln>
          <a:effectLst>
            <a:softEdge rad="229952"/>
          </a:effectLst>
        </p:spPr>
      </p:pic>
      <p:pic>
        <p:nvPicPr>
          <p:cNvPr id="5" name="Picture 2">
            <a:extLst>
              <a:ext uri="{FF2B5EF4-FFF2-40B4-BE49-F238E27FC236}">
                <a16:creationId xmlns:a16="http://schemas.microsoft.com/office/drawing/2014/main" id="{A336C1B3-7E47-BEB3-BA17-A5AFABEFA6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63743"/>
            <a:ext cx="969139" cy="794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96037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D0897501-D0A9-F258-D1A0-E07D893D2D77}"/>
              </a:ext>
            </a:extLst>
          </p:cNvPr>
          <p:cNvPicPr>
            <a:picLocks noChangeAspect="1"/>
          </p:cNvPicPr>
          <p:nvPr/>
        </p:nvPicPr>
        <p:blipFill>
          <a:blip r:embed="rId3"/>
          <a:stretch>
            <a:fillRect/>
          </a:stretch>
        </p:blipFill>
        <p:spPr>
          <a:xfrm>
            <a:off x="-33051" y="1067924"/>
            <a:ext cx="11303306" cy="2235354"/>
          </a:xfrm>
          <a:prstGeom prst="rect">
            <a:avLst/>
          </a:prstGeom>
        </p:spPr>
      </p:pic>
      <p:sp>
        <p:nvSpPr>
          <p:cNvPr id="5" name="Text Placeholder 2">
            <a:extLst>
              <a:ext uri="{FF2B5EF4-FFF2-40B4-BE49-F238E27FC236}">
                <a16:creationId xmlns:a16="http://schemas.microsoft.com/office/drawing/2014/main" id="{B5256830-31E5-9174-56F8-3A848D2798D0}"/>
              </a:ext>
            </a:extLst>
          </p:cNvPr>
          <p:cNvSpPr txBox="1">
            <a:spLocks/>
          </p:cNvSpPr>
          <p:nvPr/>
        </p:nvSpPr>
        <p:spPr>
          <a:xfrm>
            <a:off x="202817" y="3570502"/>
            <a:ext cx="10811006" cy="2361077"/>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None/>
            </a:pPr>
            <a:r>
              <a:rPr lang="en-US" sz="2200" dirty="0">
                <a:solidFill>
                  <a:srgbClr val="043B72"/>
                </a:solidFill>
                <a:effectLst/>
                <a:latin typeface="Open Sans Light" pitchFamily="2" charset="0"/>
                <a:ea typeface="Open Sans Light" pitchFamily="2" charset="0"/>
                <a:cs typeface="Open Sans Light" pitchFamily="2" charset="0"/>
              </a:rPr>
              <a:t>U.S. Council for Athletes’ Health has partnered with Coach Beyond, a coach training and education program developed by LiFEsports at The Ohio State University, to provide a </a:t>
            </a:r>
            <a:r>
              <a:rPr lang="en-US" sz="2200" b="1" dirty="0">
                <a:solidFill>
                  <a:srgbClr val="043B72"/>
                </a:solidFill>
                <a:effectLst/>
                <a:latin typeface="Open Sans Light" pitchFamily="2" charset="0"/>
                <a:ea typeface="Open Sans Light" pitchFamily="2" charset="0"/>
                <a:cs typeface="Open Sans Light" pitchFamily="2" charset="0"/>
              </a:rPr>
              <a:t>FREE mental health training course </a:t>
            </a:r>
            <a:r>
              <a:rPr lang="en-US" sz="2200" dirty="0">
                <a:solidFill>
                  <a:srgbClr val="043B72"/>
                </a:solidFill>
                <a:effectLst/>
                <a:latin typeface="Open Sans Light" pitchFamily="2" charset="0"/>
                <a:ea typeface="Open Sans Light" pitchFamily="2" charset="0"/>
                <a:cs typeface="Open Sans Light" pitchFamily="2" charset="0"/>
              </a:rPr>
              <a:t>to secondary school and youth sport coaches, administrators and parents</a:t>
            </a:r>
          </a:p>
        </p:txBody>
      </p:sp>
      <p:pic>
        <p:nvPicPr>
          <p:cNvPr id="6" name="Picture 2">
            <a:extLst>
              <a:ext uri="{FF2B5EF4-FFF2-40B4-BE49-F238E27FC236}">
                <a16:creationId xmlns:a16="http://schemas.microsoft.com/office/drawing/2014/main" id="{DFC9C06E-7C0F-EC22-537C-3121897646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63743"/>
            <a:ext cx="969139" cy="794257"/>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388;p34">
            <a:extLst>
              <a:ext uri="{FF2B5EF4-FFF2-40B4-BE49-F238E27FC236}">
                <a16:creationId xmlns:a16="http://schemas.microsoft.com/office/drawing/2014/main" id="{21363FDC-A698-3D09-96F1-E3950B6C999E}"/>
              </a:ext>
            </a:extLst>
          </p:cNvPr>
          <p:cNvSpPr txBox="1"/>
          <p:nvPr/>
        </p:nvSpPr>
        <p:spPr>
          <a:xfrm>
            <a:off x="-33051" y="14887"/>
            <a:ext cx="11216640" cy="78581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3D7C"/>
              </a:buClr>
              <a:buSzPct val="117647"/>
              <a:buFont typeface="Open Sans Light"/>
              <a:buNone/>
            </a:pPr>
            <a:r>
              <a:rPr lang="en-US" sz="4400" b="1" dirty="0">
                <a:solidFill>
                  <a:srgbClr val="003D7C"/>
                </a:solidFill>
                <a:latin typeface="Open Sans Light" panose="020B0306030504020204" pitchFamily="34" charset="0"/>
                <a:ea typeface="Open Sans Light" panose="020B0306030504020204" pitchFamily="34" charset="0"/>
                <a:cs typeface="Open Sans Light" panose="020B0306030504020204" pitchFamily="34" charset="0"/>
                <a:sym typeface="Open Sans"/>
              </a:rPr>
              <a:t>What can we do?</a:t>
            </a:r>
            <a:endParaRPr b="1" dirty="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8061093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2" name="Google Shape;222;p31"/>
          <p:cNvSpPr/>
          <p:nvPr/>
        </p:nvSpPr>
        <p:spPr>
          <a:xfrm>
            <a:off x="123241" y="971111"/>
            <a:ext cx="10904056" cy="2308284"/>
          </a:xfrm>
          <a:prstGeom prst="rect">
            <a:avLst/>
          </a:prstGeom>
          <a:noFill/>
          <a:ln>
            <a:noFill/>
          </a:ln>
        </p:spPr>
        <p:txBody>
          <a:bodyPr spcFirstLastPara="1" wrap="square" lIns="91425" tIns="45700" rIns="91425" bIns="45700" anchor="t" anchorCtr="0">
            <a:spAutoFit/>
          </a:bodyPr>
          <a:lstStyle/>
          <a:p>
            <a:pPr algn="ctr"/>
            <a:r>
              <a:rPr lang="en-US" sz="1800" b="0" dirty="0">
                <a:solidFill>
                  <a:srgbClr val="043B72"/>
                </a:solidFill>
                <a:effectLst/>
                <a:latin typeface="OpenSans" panose="020B0606030504020204" pitchFamily="34" charset="0"/>
              </a:rPr>
              <a:t>The U.S. Council for Athletes’ Health (USCAH) has created a set of four professional development programs aimed specifically at equipping secondary school and youth sport athletic administrators, coaches, and other stakeholders with knowledge to mitigate risk at their school and within their community. </a:t>
            </a:r>
          </a:p>
          <a:p>
            <a:pPr algn="ctr"/>
            <a:endParaRPr lang="en-US" sz="1800" b="0" dirty="0">
              <a:solidFill>
                <a:srgbClr val="043B72"/>
              </a:solidFill>
              <a:effectLst/>
              <a:latin typeface="OpenSans" panose="020B0606030504020204" pitchFamily="34" charset="0"/>
            </a:endParaRPr>
          </a:p>
          <a:p>
            <a:pPr marL="285750" indent="-285750">
              <a:buFont typeface="Arial" panose="020B0604020202020204" pitchFamily="34" charset="0"/>
              <a:buChar char="•"/>
            </a:pPr>
            <a:r>
              <a:rPr lang="en-US" sz="1600" dirty="0">
                <a:solidFill>
                  <a:srgbClr val="043B72"/>
                </a:solidFill>
                <a:latin typeface="Open Sans Light" panose="020B0306030504020204" pitchFamily="34" charset="0"/>
                <a:ea typeface="Open Sans Light" panose="020B0306030504020204" pitchFamily="34" charset="0"/>
                <a:cs typeface="Open Sans Light" panose="020B0306030504020204" pitchFamily="34" charset="0"/>
              </a:rPr>
              <a:t>Emergency Preparedness Program </a:t>
            </a:r>
          </a:p>
          <a:p>
            <a:pPr marL="285750" indent="-285750">
              <a:buFont typeface="Arial" panose="020B0604020202020204" pitchFamily="34" charset="0"/>
              <a:buChar char="•"/>
            </a:pPr>
            <a:r>
              <a:rPr lang="en-US" sz="2400" b="1" dirty="0">
                <a:solidFill>
                  <a:srgbClr val="C00000"/>
                </a:solidFill>
                <a:effectLst/>
                <a:latin typeface="Open Sans Light" panose="020B0306030504020204" pitchFamily="34" charset="0"/>
                <a:ea typeface="Open Sans Light" panose="020B0306030504020204" pitchFamily="34" charset="0"/>
                <a:cs typeface="Open Sans Light" panose="020B0306030504020204" pitchFamily="34" charset="0"/>
              </a:rPr>
              <a:t>Mental Health and Wellness Program</a:t>
            </a:r>
          </a:p>
          <a:p>
            <a:pPr marL="285750" indent="-285750">
              <a:buFont typeface="Arial" panose="020B0604020202020204" pitchFamily="34" charset="0"/>
              <a:buChar char="•"/>
            </a:pPr>
            <a:r>
              <a:rPr lang="en-US" sz="1600" dirty="0">
                <a:solidFill>
                  <a:srgbClr val="043B72"/>
                </a:solidFill>
                <a:latin typeface="Open Sans Light" panose="020B0306030504020204" pitchFamily="34" charset="0"/>
                <a:ea typeface="Open Sans Light" panose="020B0306030504020204" pitchFamily="34" charset="0"/>
                <a:cs typeface="Open Sans Light" panose="020B0306030504020204" pitchFamily="34" charset="0"/>
              </a:rPr>
              <a:t>Diversity, Equity, and Inclusion in Sports Program</a:t>
            </a:r>
          </a:p>
          <a:p>
            <a:pPr marL="285750" indent="-285750">
              <a:buFont typeface="Arial" panose="020B0604020202020204" pitchFamily="34" charset="0"/>
              <a:buChar char="•"/>
            </a:pPr>
            <a:r>
              <a:rPr lang="en-US" sz="1600" dirty="0">
                <a:solidFill>
                  <a:srgbClr val="043B72"/>
                </a:solidFill>
                <a:effectLst/>
                <a:latin typeface="Open Sans Light" panose="020B0306030504020204" pitchFamily="34" charset="0"/>
                <a:ea typeface="Open Sans Light" panose="020B0306030504020204" pitchFamily="34" charset="0"/>
                <a:cs typeface="Open Sans Light" panose="020B0306030504020204" pitchFamily="34" charset="0"/>
              </a:rPr>
              <a:t>Health, Wellness, and Safety for Student-Athletes Program</a:t>
            </a:r>
          </a:p>
        </p:txBody>
      </p:sp>
      <p:pic>
        <p:nvPicPr>
          <p:cNvPr id="5" name="Picture 4" descr="A close-up of a sign&#10;&#10;Description automatically generated">
            <a:extLst>
              <a:ext uri="{FF2B5EF4-FFF2-40B4-BE49-F238E27FC236}">
                <a16:creationId xmlns:a16="http://schemas.microsoft.com/office/drawing/2014/main" id="{0975FABA-DC2D-AB86-8E87-8EE3F4AADD29}"/>
              </a:ext>
            </a:extLst>
          </p:cNvPr>
          <p:cNvPicPr>
            <a:picLocks noChangeAspect="1"/>
          </p:cNvPicPr>
          <p:nvPr/>
        </p:nvPicPr>
        <p:blipFill>
          <a:blip r:embed="rId3"/>
          <a:stretch>
            <a:fillRect/>
          </a:stretch>
        </p:blipFill>
        <p:spPr>
          <a:xfrm>
            <a:off x="0" y="3795876"/>
            <a:ext cx="12192000" cy="3062124"/>
          </a:xfrm>
          <a:prstGeom prst="rect">
            <a:avLst/>
          </a:prstGeom>
        </p:spPr>
      </p:pic>
      <p:pic>
        <p:nvPicPr>
          <p:cNvPr id="3" name="Picture 2">
            <a:extLst>
              <a:ext uri="{FF2B5EF4-FFF2-40B4-BE49-F238E27FC236}">
                <a16:creationId xmlns:a16="http://schemas.microsoft.com/office/drawing/2014/main" id="{A084E595-1394-79DC-4941-C624D6D883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63743"/>
            <a:ext cx="969139" cy="794257"/>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388;p34">
            <a:extLst>
              <a:ext uri="{FF2B5EF4-FFF2-40B4-BE49-F238E27FC236}">
                <a16:creationId xmlns:a16="http://schemas.microsoft.com/office/drawing/2014/main" id="{488F2BEB-AA76-68EF-BDE9-7C4F6D08641A}"/>
              </a:ext>
            </a:extLst>
          </p:cNvPr>
          <p:cNvSpPr txBox="1"/>
          <p:nvPr/>
        </p:nvSpPr>
        <p:spPr>
          <a:xfrm>
            <a:off x="-33051" y="14887"/>
            <a:ext cx="11216640" cy="78581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3D7C"/>
              </a:buClr>
              <a:buSzPct val="117647"/>
              <a:buFont typeface="Open Sans Light"/>
              <a:buNone/>
            </a:pPr>
            <a:r>
              <a:rPr lang="en-US" sz="4400" b="1" dirty="0">
                <a:solidFill>
                  <a:srgbClr val="003D7C"/>
                </a:solidFill>
                <a:latin typeface="Open Sans Light" panose="020B0306030504020204" pitchFamily="34" charset="0"/>
                <a:ea typeface="Open Sans Light" panose="020B0306030504020204" pitchFamily="34" charset="0"/>
                <a:cs typeface="Open Sans Light" panose="020B0306030504020204" pitchFamily="34" charset="0"/>
                <a:sym typeface="Open Sans"/>
              </a:rPr>
              <a:t>What can we do?</a:t>
            </a:r>
            <a:endParaRPr b="1" dirty="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1187109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20">
          <a:extLst>
            <a:ext uri="{FF2B5EF4-FFF2-40B4-BE49-F238E27FC236}">
              <a16:creationId xmlns:a16="http://schemas.microsoft.com/office/drawing/2014/main" id="{CF9D59BB-4D48-0E69-E5EB-925147315241}"/>
            </a:ext>
          </a:extLst>
        </p:cNvPr>
        <p:cNvGrpSpPr/>
        <p:nvPr/>
      </p:nvGrpSpPr>
      <p:grpSpPr>
        <a:xfrm>
          <a:off x="0" y="0"/>
          <a:ext cx="0" cy="0"/>
          <a:chOff x="0" y="0"/>
          <a:chExt cx="0" cy="0"/>
        </a:xfrm>
      </p:grpSpPr>
      <p:sp>
        <p:nvSpPr>
          <p:cNvPr id="5" name="Text Placeholder 2">
            <a:extLst>
              <a:ext uri="{FF2B5EF4-FFF2-40B4-BE49-F238E27FC236}">
                <a16:creationId xmlns:a16="http://schemas.microsoft.com/office/drawing/2014/main" id="{BBCDD688-1189-A629-7785-96DFFD55194E}"/>
              </a:ext>
            </a:extLst>
          </p:cNvPr>
          <p:cNvSpPr txBox="1">
            <a:spLocks/>
          </p:cNvSpPr>
          <p:nvPr/>
        </p:nvSpPr>
        <p:spPr>
          <a:xfrm>
            <a:off x="202817" y="3128212"/>
            <a:ext cx="10811006" cy="3052750"/>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1600" dirty="0">
                <a:solidFill>
                  <a:srgbClr val="043B72"/>
                </a:solidFill>
                <a:effectLst/>
                <a:latin typeface="Open Sans Light" pitchFamily="2" charset="0"/>
                <a:ea typeface="Open Sans Light" pitchFamily="2" charset="0"/>
                <a:cs typeface="Open Sans Light" pitchFamily="2" charset="0"/>
              </a:rPr>
              <a:t>Enhance the structure of athlete mental health/wellness</a:t>
            </a:r>
          </a:p>
          <a:p>
            <a:pPr>
              <a:lnSpc>
                <a:spcPct val="150000"/>
              </a:lnSpc>
            </a:pPr>
            <a:r>
              <a:rPr lang="en-US" sz="1600" dirty="0">
                <a:solidFill>
                  <a:srgbClr val="043B72"/>
                </a:solidFill>
                <a:effectLst/>
                <a:latin typeface="Open Sans Light" pitchFamily="2" charset="0"/>
                <a:ea typeface="Open Sans Light" pitchFamily="2" charset="0"/>
                <a:cs typeface="Open Sans Light" pitchFamily="2" charset="0"/>
              </a:rPr>
              <a:t>Consistency and alignment creates successful programming and intervention</a:t>
            </a:r>
          </a:p>
          <a:p>
            <a:pPr>
              <a:lnSpc>
                <a:spcPct val="150000"/>
              </a:lnSpc>
            </a:pPr>
            <a:r>
              <a:rPr lang="en-US" sz="1600" dirty="0">
                <a:solidFill>
                  <a:srgbClr val="043B72"/>
                </a:solidFill>
                <a:effectLst/>
                <a:latin typeface="Open Sans Light" pitchFamily="2" charset="0"/>
                <a:ea typeface="Open Sans Light" pitchFamily="2" charset="0"/>
                <a:cs typeface="Open Sans Light" pitchFamily="2" charset="0"/>
              </a:rPr>
              <a:t>Additionally, a mental health emergency action plan (EAP) provides information to ensure response to a mental health emergency is prompt, appropriate, coordinated, and precise</a:t>
            </a:r>
          </a:p>
          <a:p>
            <a:pPr>
              <a:lnSpc>
                <a:spcPct val="150000"/>
              </a:lnSpc>
            </a:pPr>
            <a:r>
              <a:rPr lang="en-US" sz="1600" dirty="0">
                <a:solidFill>
                  <a:srgbClr val="043B72"/>
                </a:solidFill>
                <a:effectLst/>
                <a:latin typeface="Open Sans Light" pitchFamily="2" charset="0"/>
                <a:ea typeface="Open Sans Light" pitchFamily="2" charset="0"/>
                <a:cs typeface="Open Sans Light" pitchFamily="2" charset="0"/>
              </a:rPr>
              <a:t>All personnel involved with sports - regardless if they are a healthcare professional – have a professional and ethical responsibility to ensure resources are in place to manage mental health conditions and emergencies</a:t>
            </a:r>
          </a:p>
        </p:txBody>
      </p:sp>
      <p:pic>
        <p:nvPicPr>
          <p:cNvPr id="6" name="Picture 2">
            <a:extLst>
              <a:ext uri="{FF2B5EF4-FFF2-40B4-BE49-F238E27FC236}">
                <a16:creationId xmlns:a16="http://schemas.microsoft.com/office/drawing/2014/main" id="{745BD407-6EAE-B987-FD04-CDC4C37D10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63743"/>
            <a:ext cx="969139" cy="794257"/>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388;p34">
            <a:extLst>
              <a:ext uri="{FF2B5EF4-FFF2-40B4-BE49-F238E27FC236}">
                <a16:creationId xmlns:a16="http://schemas.microsoft.com/office/drawing/2014/main" id="{3BDCBC58-C586-558B-F2DB-10715DFCED74}"/>
              </a:ext>
            </a:extLst>
          </p:cNvPr>
          <p:cNvSpPr txBox="1"/>
          <p:nvPr/>
        </p:nvSpPr>
        <p:spPr>
          <a:xfrm>
            <a:off x="-33051" y="14887"/>
            <a:ext cx="11216640" cy="78581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3D7C"/>
              </a:buClr>
              <a:buSzPct val="117647"/>
              <a:buFont typeface="Open Sans Light"/>
              <a:buNone/>
            </a:pPr>
            <a:r>
              <a:rPr lang="en-US" sz="4400" b="1" dirty="0">
                <a:solidFill>
                  <a:srgbClr val="003D7C"/>
                </a:solidFill>
                <a:latin typeface="Open Sans Light" panose="020B0306030504020204" pitchFamily="34" charset="0"/>
                <a:ea typeface="Open Sans Light" panose="020B0306030504020204" pitchFamily="34" charset="0"/>
                <a:cs typeface="Open Sans Light" panose="020B0306030504020204" pitchFamily="34" charset="0"/>
                <a:sym typeface="Open Sans"/>
              </a:rPr>
              <a:t>What can we do?</a:t>
            </a:r>
            <a:endParaRPr b="1"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 name="Text Placeholder 2">
            <a:extLst>
              <a:ext uri="{FF2B5EF4-FFF2-40B4-BE49-F238E27FC236}">
                <a16:creationId xmlns:a16="http://schemas.microsoft.com/office/drawing/2014/main" id="{3E68414E-13B9-B4F8-4D06-50B7164D6C30}"/>
              </a:ext>
            </a:extLst>
          </p:cNvPr>
          <p:cNvSpPr txBox="1">
            <a:spLocks/>
          </p:cNvSpPr>
          <p:nvPr/>
        </p:nvSpPr>
        <p:spPr>
          <a:xfrm>
            <a:off x="202817" y="2555846"/>
            <a:ext cx="10811006" cy="572365"/>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None/>
            </a:pPr>
            <a:r>
              <a:rPr lang="en-US" sz="2000" b="1" dirty="0">
                <a:solidFill>
                  <a:srgbClr val="043B72"/>
                </a:solidFill>
                <a:latin typeface="Open Sans Light" pitchFamily="2" charset="0"/>
                <a:ea typeface="Open Sans Light" pitchFamily="2" charset="0"/>
                <a:cs typeface="Open Sans Light" pitchFamily="2" charset="0"/>
              </a:rPr>
              <a:t>Create Mental Health Action Plans and have Mental Health Policies and Procedures!</a:t>
            </a:r>
            <a:endParaRPr lang="en-US" sz="2000" b="1" dirty="0">
              <a:solidFill>
                <a:srgbClr val="043B72"/>
              </a:solidFill>
              <a:effectLst/>
              <a:latin typeface="Open Sans Light" pitchFamily="2" charset="0"/>
              <a:ea typeface="Open Sans Light" pitchFamily="2" charset="0"/>
              <a:cs typeface="Open Sans Light" pitchFamily="2" charset="0"/>
            </a:endParaRPr>
          </a:p>
        </p:txBody>
      </p:sp>
      <p:pic>
        <p:nvPicPr>
          <p:cNvPr id="8" name="Picture 7" descr="A blue and white background with text&#10;&#10;Description automatically generated">
            <a:extLst>
              <a:ext uri="{FF2B5EF4-FFF2-40B4-BE49-F238E27FC236}">
                <a16:creationId xmlns:a16="http://schemas.microsoft.com/office/drawing/2014/main" id="{E7BA0255-DA6A-6053-A5F4-0405988C2A75}"/>
              </a:ext>
            </a:extLst>
          </p:cNvPr>
          <p:cNvPicPr>
            <a:picLocks noChangeAspect="1"/>
          </p:cNvPicPr>
          <p:nvPr/>
        </p:nvPicPr>
        <p:blipFill>
          <a:blip r:embed="rId4"/>
          <a:srcRect t="41622" b="11472"/>
          <a:stretch/>
        </p:blipFill>
        <p:spPr>
          <a:xfrm>
            <a:off x="-35625" y="901678"/>
            <a:ext cx="11317184" cy="1654168"/>
          </a:xfrm>
          <a:prstGeom prst="rect">
            <a:avLst/>
          </a:prstGeom>
        </p:spPr>
      </p:pic>
    </p:spTree>
    <p:extLst>
      <p:ext uri="{BB962C8B-B14F-4D97-AF65-F5344CB8AC3E}">
        <p14:creationId xmlns:p14="http://schemas.microsoft.com/office/powerpoint/2010/main" val="41968751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C7FEC6-4371-7D4E-0A1D-7FC8217A35A0}"/>
              </a:ext>
            </a:extLst>
          </p:cNvPr>
          <p:cNvSpPr/>
          <p:nvPr/>
        </p:nvSpPr>
        <p:spPr>
          <a:xfrm>
            <a:off x="0" y="5539288"/>
            <a:ext cx="5201226" cy="830997"/>
          </a:xfrm>
          <a:prstGeom prst="rect">
            <a:avLst/>
          </a:prstGeom>
        </p:spPr>
        <p:txBody>
          <a:bodyPr wrap="square">
            <a:spAutoFit/>
          </a:bodyPr>
          <a:lstStyle/>
          <a:p>
            <a:r>
              <a:rPr lang="en-US" sz="2400" b="1" dirty="0">
                <a:solidFill>
                  <a:srgbClr val="002060"/>
                </a:solidFill>
                <a:latin typeface="Open Sans Light" panose="020B0306030504020204" pitchFamily="34" charset="0"/>
                <a:ea typeface="Open Sans Light" panose="020B0306030504020204" pitchFamily="34" charset="0"/>
                <a:cs typeface="Open Sans Light" panose="020B0306030504020204" pitchFamily="34" charset="0"/>
              </a:rPr>
              <a:t>CONTACT</a:t>
            </a:r>
          </a:p>
          <a:p>
            <a:r>
              <a:rPr lang="en-US" sz="2400" dirty="0">
                <a:solidFill>
                  <a:srgbClr val="002060"/>
                </a:solidFill>
                <a:latin typeface="Open Sans Light" panose="020B0306030504020204" pitchFamily="34" charset="0"/>
                <a:ea typeface="Open Sans Light" panose="020B0306030504020204" pitchFamily="34" charset="0"/>
                <a:cs typeface="Open Sans Light" panose="020B0306030504020204" pitchFamily="34" charset="0"/>
              </a:rPr>
              <a:t>info@uscah.com | uscah.com</a:t>
            </a:r>
          </a:p>
        </p:txBody>
      </p:sp>
    </p:spTree>
    <p:extLst>
      <p:ext uri="{BB962C8B-B14F-4D97-AF65-F5344CB8AC3E}">
        <p14:creationId xmlns:p14="http://schemas.microsoft.com/office/powerpoint/2010/main" val="25800195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4">
            <a:extLst>
              <a:ext uri="{FF2B5EF4-FFF2-40B4-BE49-F238E27FC236}">
                <a16:creationId xmlns:a16="http://schemas.microsoft.com/office/drawing/2014/main" id="{E96EB2C8-0811-33B0-9AAF-82278CFC82CC}"/>
              </a:ext>
            </a:extLst>
          </p:cNvPr>
          <p:cNvSpPr txBox="1">
            <a:spLocks/>
          </p:cNvSpPr>
          <p:nvPr/>
        </p:nvSpPr>
        <p:spPr>
          <a:xfrm>
            <a:off x="6192268" y="1529221"/>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113C71"/>
                </a:solidFill>
                <a:latin typeface="Open Sans Light" panose="020B0306030504020204" pitchFamily="34" charset="0"/>
                <a:ea typeface="Open Sans Light" panose="020B0306030504020204" pitchFamily="34" charset="0"/>
                <a:cs typeface="Open Sans Light" panose="020B0306030504020204" pitchFamily="34" charset="0"/>
              </a:rPr>
              <a:t>Born between late 1990’s and early 2010’s</a:t>
            </a:r>
          </a:p>
          <a:p>
            <a:r>
              <a:rPr lang="en-US" dirty="0">
                <a:solidFill>
                  <a:srgbClr val="113C71"/>
                </a:solidFill>
                <a:latin typeface="Open Sans Light" panose="020B0306030504020204" pitchFamily="34" charset="0"/>
                <a:ea typeface="Open Sans Light" panose="020B0306030504020204" pitchFamily="34" charset="0"/>
                <a:cs typeface="Open Sans Light" panose="020B0306030504020204" pitchFamily="34" charset="0"/>
              </a:rPr>
              <a:t>First 100% digitally native generation</a:t>
            </a:r>
          </a:p>
          <a:p>
            <a:r>
              <a:rPr lang="en-US" dirty="0">
                <a:solidFill>
                  <a:srgbClr val="113C71"/>
                </a:solidFill>
                <a:latin typeface="Open Sans Light" panose="020B0306030504020204" pitchFamily="34" charset="0"/>
                <a:ea typeface="Open Sans Light" panose="020B0306030504020204" pitchFamily="34" charset="0"/>
                <a:cs typeface="Open Sans Light" panose="020B0306030504020204" pitchFamily="34" charset="0"/>
              </a:rPr>
              <a:t>More comfortable with tech skills than “soft” skills</a:t>
            </a:r>
          </a:p>
          <a:p>
            <a:r>
              <a:rPr lang="en-US" dirty="0">
                <a:solidFill>
                  <a:srgbClr val="113C71"/>
                </a:solidFill>
                <a:latin typeface="Open Sans Light" panose="020B0306030504020204" pitchFamily="34" charset="0"/>
                <a:ea typeface="Open Sans Light" panose="020B0306030504020204" pitchFamily="34" charset="0"/>
                <a:cs typeface="Open Sans Light" panose="020B0306030504020204" pitchFamily="34" charset="0"/>
              </a:rPr>
              <a:t>50% of Gen Z is non-white</a:t>
            </a:r>
            <a:endParaRPr lang="en-US" dirty="0"/>
          </a:p>
        </p:txBody>
      </p:sp>
      <p:pic>
        <p:nvPicPr>
          <p:cNvPr id="10" name="Picture 2" descr="5 Reasons to Rethink Your Recruiting for Gen Z - Modern Hire">
            <a:extLst>
              <a:ext uri="{FF2B5EF4-FFF2-40B4-BE49-F238E27FC236}">
                <a16:creationId xmlns:a16="http://schemas.microsoft.com/office/drawing/2014/main" id="{4171C623-035A-3152-7BC3-B52A057BB8E9}"/>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t="32817" b="6294"/>
          <a:stretch/>
        </p:blipFill>
        <p:spPr bwMode="auto">
          <a:xfrm>
            <a:off x="27744" y="1425971"/>
            <a:ext cx="5966941" cy="4006057"/>
          </a:xfrm>
          <a:prstGeom prst="rect">
            <a:avLst/>
          </a:prstGeom>
          <a:noFill/>
          <a:effectLst>
            <a:softEdge rad="8330"/>
          </a:effectLst>
          <a:extLst>
            <a:ext uri="{909E8E84-426E-40DD-AFC4-6F175D3DCCD1}">
              <a14:hiddenFill xmlns:a14="http://schemas.microsoft.com/office/drawing/2010/main">
                <a:solidFill>
                  <a:srgbClr val="FFFFFF"/>
                </a:solidFill>
              </a14:hiddenFill>
            </a:ext>
          </a:extLst>
        </p:spPr>
      </p:pic>
      <p:sp>
        <p:nvSpPr>
          <p:cNvPr id="11" name="Google Shape;103;p2">
            <a:extLst>
              <a:ext uri="{FF2B5EF4-FFF2-40B4-BE49-F238E27FC236}">
                <a16:creationId xmlns:a16="http://schemas.microsoft.com/office/drawing/2014/main" id="{DA102983-F875-E90B-03AA-AED725190A8E}"/>
              </a:ext>
            </a:extLst>
          </p:cNvPr>
          <p:cNvSpPr txBox="1"/>
          <p:nvPr/>
        </p:nvSpPr>
        <p:spPr>
          <a:xfrm>
            <a:off x="0" y="6041"/>
            <a:ext cx="10515600" cy="91317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3D7C"/>
              </a:buClr>
              <a:buSzPts val="4400"/>
              <a:buFont typeface="Open Sans Light"/>
              <a:buNone/>
            </a:pPr>
            <a:r>
              <a:rPr lang="en-US" sz="4400" b="1" dirty="0">
                <a:solidFill>
                  <a:srgbClr val="0E3C72"/>
                </a:solidFill>
                <a:latin typeface="Open Sans Light"/>
                <a:ea typeface="Open Sans Light"/>
                <a:cs typeface="Open Sans Light"/>
                <a:sym typeface="Open Sans Light"/>
              </a:rPr>
              <a:t>Who is Gen Z?</a:t>
            </a:r>
          </a:p>
        </p:txBody>
      </p:sp>
      <p:sp>
        <p:nvSpPr>
          <p:cNvPr id="12" name="Rectangle 11">
            <a:extLst>
              <a:ext uri="{FF2B5EF4-FFF2-40B4-BE49-F238E27FC236}">
                <a16:creationId xmlns:a16="http://schemas.microsoft.com/office/drawing/2014/main" id="{91CA93E8-6129-F0A1-3680-AF84A0EEDFF0}"/>
              </a:ext>
            </a:extLst>
          </p:cNvPr>
          <p:cNvSpPr/>
          <p:nvPr/>
        </p:nvSpPr>
        <p:spPr>
          <a:xfrm>
            <a:off x="647953" y="2858814"/>
            <a:ext cx="1493912" cy="6516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E35CF38-0BE5-831A-CC03-5C90248E496D}"/>
              </a:ext>
            </a:extLst>
          </p:cNvPr>
          <p:cNvSpPr/>
          <p:nvPr/>
        </p:nvSpPr>
        <p:spPr>
          <a:xfrm>
            <a:off x="42393" y="1650572"/>
            <a:ext cx="704059" cy="31736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1D34C45-70B8-5137-2B63-E70DB57DEB6C}"/>
              </a:ext>
            </a:extLst>
          </p:cNvPr>
          <p:cNvSpPr/>
          <p:nvPr/>
        </p:nvSpPr>
        <p:spPr>
          <a:xfrm>
            <a:off x="5257800" y="1650572"/>
            <a:ext cx="634327" cy="31736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1720414E-A61F-453E-138D-9A656B4FC8A4}"/>
              </a:ext>
            </a:extLst>
          </p:cNvPr>
          <p:cNvSpPr/>
          <p:nvPr/>
        </p:nvSpPr>
        <p:spPr>
          <a:xfrm>
            <a:off x="956147" y="2725382"/>
            <a:ext cx="1235494" cy="465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2">
            <a:extLst>
              <a:ext uri="{FF2B5EF4-FFF2-40B4-BE49-F238E27FC236}">
                <a16:creationId xmlns:a16="http://schemas.microsoft.com/office/drawing/2014/main" id="{4AB9DCCE-17A9-7641-DA83-BABB1D2DDD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63743"/>
            <a:ext cx="969139" cy="794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3416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B6AEF1C1-C1E6-9904-9768-DBD55F6903E7}"/>
              </a:ext>
            </a:extLst>
          </p:cNvPr>
          <p:cNvSpPr txBox="1">
            <a:spLocks/>
          </p:cNvSpPr>
          <p:nvPr/>
        </p:nvSpPr>
        <p:spPr>
          <a:xfrm>
            <a:off x="616945" y="1252061"/>
            <a:ext cx="994219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113C71"/>
                </a:solidFill>
                <a:latin typeface="Open Sans Light" panose="020B0306030504020204" pitchFamily="34" charset="0"/>
                <a:ea typeface="Open Sans Light" panose="020B0306030504020204" pitchFamily="34" charset="0"/>
                <a:cs typeface="Open Sans Light" panose="020B0306030504020204" pitchFamily="34" charset="0"/>
              </a:rPr>
              <a:t>Compared to previous generations - decreased rates of</a:t>
            </a:r>
          </a:p>
          <a:p>
            <a:pPr lvl="1"/>
            <a:r>
              <a:rPr lang="en-US" dirty="0">
                <a:solidFill>
                  <a:srgbClr val="113C71"/>
                </a:solidFill>
                <a:latin typeface="Open Sans Light" panose="020B0306030504020204" pitchFamily="34" charset="0"/>
                <a:ea typeface="Open Sans Light" panose="020B0306030504020204" pitchFamily="34" charset="0"/>
                <a:cs typeface="Open Sans Light" panose="020B0306030504020204" pitchFamily="34" charset="0"/>
              </a:rPr>
              <a:t>Drinking</a:t>
            </a:r>
          </a:p>
          <a:p>
            <a:pPr lvl="1"/>
            <a:r>
              <a:rPr lang="en-US" dirty="0">
                <a:solidFill>
                  <a:srgbClr val="113C71"/>
                </a:solidFill>
                <a:latin typeface="Open Sans Light" panose="020B0306030504020204" pitchFamily="34" charset="0"/>
                <a:ea typeface="Open Sans Light" panose="020B0306030504020204" pitchFamily="34" charset="0"/>
                <a:cs typeface="Open Sans Light" panose="020B0306030504020204" pitchFamily="34" charset="0"/>
              </a:rPr>
              <a:t>Drug and alcohol use</a:t>
            </a:r>
          </a:p>
          <a:p>
            <a:pPr lvl="1"/>
            <a:r>
              <a:rPr lang="en-US" dirty="0">
                <a:solidFill>
                  <a:srgbClr val="113C71"/>
                </a:solidFill>
                <a:latin typeface="Open Sans Light" panose="020B0306030504020204" pitchFamily="34" charset="0"/>
                <a:ea typeface="Open Sans Light" panose="020B0306030504020204" pitchFamily="34" charset="0"/>
                <a:cs typeface="Open Sans Light" panose="020B0306030504020204" pitchFamily="34" charset="0"/>
              </a:rPr>
              <a:t>Dating/sex</a:t>
            </a:r>
          </a:p>
          <a:p>
            <a:pPr lvl="1"/>
            <a:r>
              <a:rPr lang="en-US" dirty="0">
                <a:solidFill>
                  <a:srgbClr val="113C71"/>
                </a:solidFill>
                <a:latin typeface="Open Sans Light" panose="020B0306030504020204" pitchFamily="34" charset="0"/>
                <a:ea typeface="Open Sans Light" panose="020B0306030504020204" pitchFamily="34" charset="0"/>
                <a:cs typeface="Open Sans Light" panose="020B0306030504020204" pitchFamily="34" charset="0"/>
              </a:rPr>
              <a:t>Overall, less risky behavior</a:t>
            </a:r>
          </a:p>
          <a:p>
            <a:r>
              <a:rPr lang="en-US" dirty="0">
                <a:solidFill>
                  <a:srgbClr val="113C71"/>
                </a:solidFill>
                <a:latin typeface="Open Sans Light" panose="020B0306030504020204" pitchFamily="34" charset="0"/>
                <a:ea typeface="Open Sans Light" panose="020B0306030504020204" pitchFamily="34" charset="0"/>
                <a:cs typeface="Open Sans Light" panose="020B0306030504020204" pitchFamily="34" charset="0"/>
              </a:rPr>
              <a:t>Delays in work and obtaining driver license</a:t>
            </a:r>
          </a:p>
          <a:p>
            <a:pPr lvl="1"/>
            <a:r>
              <a:rPr lang="en-US" dirty="0">
                <a:solidFill>
                  <a:srgbClr val="113C71"/>
                </a:solidFill>
                <a:latin typeface="Open Sans Light" panose="020B0306030504020204" pitchFamily="34" charset="0"/>
                <a:ea typeface="Open Sans Light" panose="020B0306030504020204" pitchFamily="34" charset="0"/>
                <a:cs typeface="Open Sans Light" panose="020B0306030504020204" pitchFamily="34" charset="0"/>
              </a:rPr>
              <a:t>Delayed maturity/adulthood</a:t>
            </a:r>
          </a:p>
          <a:p>
            <a:r>
              <a:rPr lang="en-US" dirty="0">
                <a:solidFill>
                  <a:srgbClr val="113C71"/>
                </a:solidFill>
                <a:latin typeface="Open Sans Light" panose="020B0306030504020204" pitchFamily="34" charset="0"/>
                <a:ea typeface="Open Sans Light" panose="020B0306030504020204" pitchFamily="34" charset="0"/>
                <a:cs typeface="Open Sans Light" panose="020B0306030504020204" pitchFamily="34" charset="0"/>
              </a:rPr>
              <a:t>Time with friends, but alone</a:t>
            </a:r>
          </a:p>
          <a:p>
            <a:pPr lvl="1"/>
            <a:r>
              <a:rPr lang="en-US" dirty="0">
                <a:solidFill>
                  <a:srgbClr val="113C71"/>
                </a:solidFill>
                <a:latin typeface="Open Sans Light" panose="020B0306030504020204" pitchFamily="34" charset="0"/>
                <a:ea typeface="Open Sans Light" panose="020B0306030504020204" pitchFamily="34" charset="0"/>
                <a:cs typeface="Open Sans Light" panose="020B0306030504020204" pitchFamily="34" charset="0"/>
              </a:rPr>
              <a:t>Use of technology to communicate</a:t>
            </a:r>
          </a:p>
          <a:p>
            <a:pPr lvl="1"/>
            <a:r>
              <a:rPr lang="en-US" dirty="0">
                <a:solidFill>
                  <a:srgbClr val="113C71"/>
                </a:solidFill>
                <a:latin typeface="Open Sans Light" panose="020B0306030504020204" pitchFamily="34" charset="0"/>
                <a:ea typeface="Open Sans Light" panose="020B0306030504020204" pitchFamily="34" charset="0"/>
                <a:cs typeface="Open Sans Light" panose="020B0306030504020204" pitchFamily="34" charset="0"/>
              </a:rPr>
              <a:t>Less in person interactions</a:t>
            </a:r>
          </a:p>
        </p:txBody>
      </p:sp>
      <p:sp>
        <p:nvSpPr>
          <p:cNvPr id="9" name="Google Shape;103;p2">
            <a:extLst>
              <a:ext uri="{FF2B5EF4-FFF2-40B4-BE49-F238E27FC236}">
                <a16:creationId xmlns:a16="http://schemas.microsoft.com/office/drawing/2014/main" id="{BE6D2B8E-90D1-DD9C-EEC4-ED7F3858AAFB}"/>
              </a:ext>
            </a:extLst>
          </p:cNvPr>
          <p:cNvSpPr txBox="1"/>
          <p:nvPr/>
        </p:nvSpPr>
        <p:spPr>
          <a:xfrm>
            <a:off x="43541" y="28762"/>
            <a:ext cx="10515600" cy="91317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3D7C"/>
              </a:buClr>
              <a:buSzPts val="4400"/>
              <a:buFont typeface="Open Sans Light"/>
              <a:buNone/>
            </a:pPr>
            <a:r>
              <a:rPr lang="en-US" sz="4400" b="1" dirty="0">
                <a:solidFill>
                  <a:srgbClr val="0E3C72"/>
                </a:solidFill>
                <a:latin typeface="Open Sans Light"/>
                <a:ea typeface="Open Sans Light"/>
                <a:cs typeface="Open Sans Light"/>
                <a:sym typeface="Open Sans Light"/>
              </a:rPr>
              <a:t>Gen Z Characteristics</a:t>
            </a:r>
          </a:p>
        </p:txBody>
      </p:sp>
      <p:pic>
        <p:nvPicPr>
          <p:cNvPr id="2" name="Picture 2">
            <a:extLst>
              <a:ext uri="{FF2B5EF4-FFF2-40B4-BE49-F238E27FC236}">
                <a16:creationId xmlns:a16="http://schemas.microsoft.com/office/drawing/2014/main" id="{F7AEB8F7-7FBB-D94A-1B9B-2D6D3B205F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63743"/>
            <a:ext cx="969139" cy="794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38275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CC6391F7-C2D5-6E5E-3836-467AAB9DBBBC}"/>
              </a:ext>
            </a:extLst>
          </p:cNvPr>
          <p:cNvSpPr txBox="1">
            <a:spLocks/>
          </p:cNvSpPr>
          <p:nvPr/>
        </p:nvSpPr>
        <p:spPr>
          <a:xfrm>
            <a:off x="653143" y="1411968"/>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dirty="0">
                <a:solidFill>
                  <a:srgbClr val="113C71"/>
                </a:solidFill>
                <a:latin typeface="Open Sans Light" panose="020B0306030504020204" pitchFamily="34" charset="0"/>
                <a:ea typeface="Open Sans Light" panose="020B0306030504020204" pitchFamily="34" charset="0"/>
                <a:cs typeface="Open Sans Light" panose="020B0306030504020204" pitchFamily="34" charset="0"/>
              </a:rPr>
              <a:t>More time on-line </a:t>
            </a:r>
          </a:p>
          <a:p>
            <a:pPr>
              <a:lnSpc>
                <a:spcPct val="150000"/>
              </a:lnSpc>
            </a:pPr>
            <a:r>
              <a:rPr lang="en-US" dirty="0">
                <a:solidFill>
                  <a:srgbClr val="113C71"/>
                </a:solidFill>
                <a:latin typeface="Open Sans Light" panose="020B0306030504020204" pitchFamily="34" charset="0"/>
                <a:ea typeface="Open Sans Light" panose="020B0306030504020204" pitchFamily="34" charset="0"/>
                <a:cs typeface="Open Sans Light" panose="020B0306030504020204" pitchFamily="34" charset="0"/>
              </a:rPr>
              <a:t>“Virtual friends”</a:t>
            </a:r>
          </a:p>
          <a:p>
            <a:pPr>
              <a:lnSpc>
                <a:spcPct val="150000"/>
              </a:lnSpc>
            </a:pPr>
            <a:r>
              <a:rPr lang="en-US" dirty="0">
                <a:solidFill>
                  <a:srgbClr val="113C71"/>
                </a:solidFill>
                <a:latin typeface="Open Sans Light" panose="020B0306030504020204" pitchFamily="34" charset="0"/>
                <a:ea typeface="Open Sans Light" panose="020B0306030504020204" pitchFamily="34" charset="0"/>
                <a:cs typeface="Open Sans Light" panose="020B0306030504020204" pitchFamily="34" charset="0"/>
              </a:rPr>
              <a:t>FOMO</a:t>
            </a:r>
          </a:p>
          <a:p>
            <a:pPr>
              <a:lnSpc>
                <a:spcPct val="150000"/>
              </a:lnSpc>
            </a:pPr>
            <a:r>
              <a:rPr lang="en-US" dirty="0">
                <a:solidFill>
                  <a:srgbClr val="113C71"/>
                </a:solidFill>
                <a:latin typeface="Open Sans Light" panose="020B0306030504020204" pitchFamily="34" charset="0"/>
                <a:ea typeface="Open Sans Light" panose="020B0306030504020204" pitchFamily="34" charset="0"/>
                <a:cs typeface="Open Sans Light" panose="020B0306030504020204" pitchFamily="34" charset="0"/>
              </a:rPr>
              <a:t>Huge emphasis on academic and/or athletic success</a:t>
            </a:r>
          </a:p>
          <a:p>
            <a:pPr>
              <a:lnSpc>
                <a:spcPct val="150000"/>
              </a:lnSpc>
            </a:pPr>
            <a:r>
              <a:rPr lang="en-US" dirty="0">
                <a:solidFill>
                  <a:srgbClr val="113C71"/>
                </a:solidFill>
                <a:latin typeface="Open Sans Light" panose="020B0306030504020204" pitchFamily="34" charset="0"/>
                <a:ea typeface="Open Sans Light" panose="020B0306030504020204" pitchFamily="34" charset="0"/>
                <a:cs typeface="Open Sans Light" panose="020B0306030504020204" pitchFamily="34" charset="0"/>
              </a:rPr>
              <a:t>Life is scheduled from “awake to asleep”</a:t>
            </a:r>
          </a:p>
        </p:txBody>
      </p:sp>
      <p:sp>
        <p:nvSpPr>
          <p:cNvPr id="3" name="Google Shape;103;p2">
            <a:extLst>
              <a:ext uri="{FF2B5EF4-FFF2-40B4-BE49-F238E27FC236}">
                <a16:creationId xmlns:a16="http://schemas.microsoft.com/office/drawing/2014/main" id="{892AA723-453C-556D-684F-93893C3485AD}"/>
              </a:ext>
            </a:extLst>
          </p:cNvPr>
          <p:cNvSpPr txBox="1"/>
          <p:nvPr/>
        </p:nvSpPr>
        <p:spPr>
          <a:xfrm>
            <a:off x="0" y="0"/>
            <a:ext cx="10515600" cy="91317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3D7C"/>
              </a:buClr>
              <a:buSzPts val="4400"/>
              <a:buFont typeface="Open Sans Light"/>
              <a:buNone/>
            </a:pPr>
            <a:r>
              <a:rPr lang="en-US" sz="4400" b="1" dirty="0">
                <a:solidFill>
                  <a:srgbClr val="0E3C72"/>
                </a:solidFill>
                <a:latin typeface="Open Sans Light"/>
                <a:ea typeface="Open Sans Light"/>
                <a:cs typeface="Open Sans Light"/>
                <a:sym typeface="Open Sans Light"/>
              </a:rPr>
              <a:t>Gen Z – Contributors to Anxiety</a:t>
            </a:r>
          </a:p>
        </p:txBody>
      </p:sp>
      <p:pic>
        <p:nvPicPr>
          <p:cNvPr id="4" name="Picture 2">
            <a:extLst>
              <a:ext uri="{FF2B5EF4-FFF2-40B4-BE49-F238E27FC236}">
                <a16:creationId xmlns:a16="http://schemas.microsoft.com/office/drawing/2014/main" id="{FC988735-7C7B-2CBC-4DEF-E117ACE385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63743"/>
            <a:ext cx="969139" cy="794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29744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5">
            <a:extLst>
              <a:ext uri="{FF2B5EF4-FFF2-40B4-BE49-F238E27FC236}">
                <a16:creationId xmlns:a16="http://schemas.microsoft.com/office/drawing/2014/main" id="{31F4716C-065D-C9BE-08DE-45351C83F634}"/>
              </a:ext>
            </a:extLst>
          </p:cNvPr>
          <p:cNvSpPr txBox="1">
            <a:spLocks/>
          </p:cNvSpPr>
          <p:nvPr/>
        </p:nvSpPr>
        <p:spPr>
          <a:xfrm>
            <a:off x="506373" y="1079160"/>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113C71"/>
                </a:solidFill>
                <a:latin typeface="Open Sans Light" panose="020B0306030504020204" pitchFamily="34" charset="0"/>
                <a:ea typeface="Open Sans Light" panose="020B0306030504020204" pitchFamily="34" charset="0"/>
                <a:cs typeface="Open Sans Light" panose="020B0306030504020204" pitchFamily="34" charset="0"/>
              </a:rPr>
              <a:t>Gen Zer's, ranging from middle school students to early professionals, are </a:t>
            </a:r>
            <a:r>
              <a:rPr lang="en-US" dirty="0">
                <a:solidFill>
                  <a:srgbClr val="FF0000"/>
                </a:solidFill>
                <a:latin typeface="Open Sans Light" panose="020B0306030504020204" pitchFamily="34" charset="0"/>
                <a:ea typeface="Open Sans Light" panose="020B0306030504020204" pitchFamily="34" charset="0"/>
                <a:cs typeface="Open Sans Light" panose="020B0306030504020204" pitchFamily="34" charset="0"/>
              </a:rPr>
              <a:t>reporting higher rates of anxiety, depression, and distress than any other age group</a:t>
            </a:r>
          </a:p>
          <a:p>
            <a:r>
              <a:rPr lang="en-US" dirty="0">
                <a:solidFill>
                  <a:srgbClr val="113C71"/>
                </a:solidFill>
                <a:latin typeface="Open Sans Light" panose="020B0306030504020204" pitchFamily="34" charset="0"/>
                <a:ea typeface="Open Sans Light" panose="020B0306030504020204" pitchFamily="34" charset="0"/>
                <a:cs typeface="Open Sans Light" panose="020B0306030504020204" pitchFamily="34" charset="0"/>
              </a:rPr>
              <a:t>Gen Zer's were </a:t>
            </a:r>
            <a:r>
              <a:rPr lang="en-US" b="1" dirty="0">
                <a:solidFill>
                  <a:srgbClr val="FF0000"/>
                </a:solidFill>
                <a:latin typeface="Open Sans Light" panose="020B0306030504020204" pitchFamily="34" charset="0"/>
                <a:ea typeface="Open Sans Light" panose="020B0306030504020204" pitchFamily="34" charset="0"/>
                <a:cs typeface="Open Sans Light" panose="020B0306030504020204" pitchFamily="34" charset="0"/>
              </a:rPr>
              <a:t>more likely (1.8x) to report</a:t>
            </a:r>
            <a:r>
              <a:rPr lang="en-US" dirty="0">
                <a:solidFill>
                  <a:srgbClr val="FF0000"/>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dirty="0">
                <a:solidFill>
                  <a:srgbClr val="113C71"/>
                </a:solidFill>
                <a:latin typeface="Open Sans Light" panose="020B0306030504020204" pitchFamily="34" charset="0"/>
                <a:ea typeface="Open Sans Light" panose="020B0306030504020204" pitchFamily="34" charset="0"/>
                <a:cs typeface="Open Sans Light" panose="020B0306030504020204" pitchFamily="34" charset="0"/>
              </a:rPr>
              <a:t>having a behavioral-health diagnosis but </a:t>
            </a:r>
            <a:r>
              <a:rPr lang="en-US" b="1" dirty="0">
                <a:solidFill>
                  <a:srgbClr val="FF0000"/>
                </a:solidFill>
                <a:latin typeface="Open Sans Light" panose="020B0306030504020204" pitchFamily="34" charset="0"/>
                <a:ea typeface="Open Sans Light" panose="020B0306030504020204" pitchFamily="34" charset="0"/>
                <a:cs typeface="Open Sans Light" panose="020B0306030504020204" pitchFamily="34" charset="0"/>
              </a:rPr>
              <a:t>less likely to seek treatment</a:t>
            </a:r>
            <a:r>
              <a:rPr lang="en-US" dirty="0">
                <a:solidFill>
                  <a:srgbClr val="FF0000"/>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dirty="0">
                <a:solidFill>
                  <a:srgbClr val="113C71"/>
                </a:solidFill>
                <a:latin typeface="Open Sans Light" panose="020B0306030504020204" pitchFamily="34" charset="0"/>
                <a:ea typeface="Open Sans Light" panose="020B0306030504020204" pitchFamily="34" charset="0"/>
                <a:cs typeface="Open Sans Light" panose="020B0306030504020204" pitchFamily="34" charset="0"/>
              </a:rPr>
              <a:t>compared with other generations </a:t>
            </a:r>
          </a:p>
          <a:p>
            <a:r>
              <a:rPr lang="en-US" dirty="0">
                <a:solidFill>
                  <a:srgbClr val="113C71"/>
                </a:solidFill>
                <a:latin typeface="Open Sans Light" panose="020B0306030504020204" pitchFamily="34" charset="0"/>
                <a:ea typeface="Open Sans Light" panose="020B0306030504020204" pitchFamily="34" charset="0"/>
                <a:cs typeface="Open Sans Light" panose="020B0306030504020204" pitchFamily="34" charset="0"/>
              </a:rPr>
              <a:t>Factors that account for Gen Z’s lack of seeking help: developmental stage, </a:t>
            </a:r>
            <a:r>
              <a:rPr lang="en-US" dirty="0">
                <a:solidFill>
                  <a:srgbClr val="FF0000"/>
                </a:solidFill>
                <a:latin typeface="Open Sans Light" panose="020B0306030504020204" pitchFamily="34" charset="0"/>
                <a:ea typeface="Open Sans Light" panose="020B0306030504020204" pitchFamily="34" charset="0"/>
                <a:cs typeface="Open Sans Light" panose="020B0306030504020204" pitchFamily="34" charset="0"/>
              </a:rPr>
              <a:t>disengagement</a:t>
            </a:r>
            <a:r>
              <a:rPr lang="en-US" dirty="0">
                <a:solidFill>
                  <a:srgbClr val="333333"/>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dirty="0">
                <a:solidFill>
                  <a:srgbClr val="113C71"/>
                </a:solidFill>
                <a:latin typeface="Open Sans Light" panose="020B0306030504020204" pitchFamily="34" charset="0"/>
                <a:ea typeface="Open Sans Light" panose="020B0306030504020204" pitchFamily="34" charset="0"/>
                <a:cs typeface="Open Sans Light" panose="020B0306030504020204" pitchFamily="34" charset="0"/>
              </a:rPr>
              <a:t>from their healthcare, perceived affordability, and </a:t>
            </a:r>
            <a:r>
              <a:rPr lang="en-US" u="sng" dirty="0">
                <a:solidFill>
                  <a:srgbClr val="FF0000"/>
                </a:solidFill>
                <a:latin typeface="Open Sans Light" panose="020B0306030504020204" pitchFamily="34" charset="0"/>
                <a:ea typeface="Open Sans Light" panose="020B0306030504020204" pitchFamily="34" charset="0"/>
                <a:cs typeface="Open Sans Light" panose="020B0306030504020204" pitchFamily="34" charset="0"/>
              </a:rPr>
              <a:t>stigma</a:t>
            </a:r>
            <a:r>
              <a:rPr lang="en-US" dirty="0">
                <a:solidFill>
                  <a:srgbClr val="333333"/>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dirty="0">
                <a:solidFill>
                  <a:srgbClr val="113C71"/>
                </a:solidFill>
                <a:latin typeface="Open Sans Light" panose="020B0306030504020204" pitchFamily="34" charset="0"/>
                <a:ea typeface="Open Sans Light" panose="020B0306030504020204" pitchFamily="34" charset="0"/>
                <a:cs typeface="Open Sans Light" panose="020B0306030504020204" pitchFamily="34" charset="0"/>
              </a:rPr>
              <a:t>associated with mental disorders</a:t>
            </a:r>
          </a:p>
        </p:txBody>
      </p:sp>
      <p:sp>
        <p:nvSpPr>
          <p:cNvPr id="3" name="Google Shape;103;p2">
            <a:extLst>
              <a:ext uri="{FF2B5EF4-FFF2-40B4-BE49-F238E27FC236}">
                <a16:creationId xmlns:a16="http://schemas.microsoft.com/office/drawing/2014/main" id="{10165856-6DC7-A2A2-DCA4-BC80BA5BFAE2}"/>
              </a:ext>
            </a:extLst>
          </p:cNvPr>
          <p:cNvSpPr txBox="1"/>
          <p:nvPr/>
        </p:nvSpPr>
        <p:spPr>
          <a:xfrm>
            <a:off x="10883" y="0"/>
            <a:ext cx="10515600" cy="91317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3D7C"/>
              </a:buClr>
              <a:buSzPts val="4400"/>
              <a:buFont typeface="Open Sans Light"/>
              <a:buNone/>
            </a:pPr>
            <a:r>
              <a:rPr lang="en-US" sz="4400" b="1" dirty="0">
                <a:solidFill>
                  <a:srgbClr val="0E3C72"/>
                </a:solidFill>
                <a:latin typeface="Open Sans Light"/>
                <a:ea typeface="Open Sans Light"/>
                <a:cs typeface="Open Sans Light"/>
                <a:sym typeface="Open Sans Light"/>
              </a:rPr>
              <a:t>Gen Z</a:t>
            </a:r>
          </a:p>
        </p:txBody>
      </p:sp>
      <p:pic>
        <p:nvPicPr>
          <p:cNvPr id="4" name="Picture 2">
            <a:extLst>
              <a:ext uri="{FF2B5EF4-FFF2-40B4-BE49-F238E27FC236}">
                <a16:creationId xmlns:a16="http://schemas.microsoft.com/office/drawing/2014/main" id="{78503B48-F379-DF18-6C6E-49880913B4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63743"/>
            <a:ext cx="969139" cy="794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42388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AF09F8EA-1F2E-72EF-47A0-4F8AD328D941}"/>
              </a:ext>
            </a:extLst>
          </p:cNvPr>
          <p:cNvSpPr txBox="1">
            <a:spLocks/>
          </p:cNvSpPr>
          <p:nvPr/>
        </p:nvSpPr>
        <p:spPr>
          <a:xfrm>
            <a:off x="544286" y="1265949"/>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113C71"/>
                </a:solidFill>
                <a:latin typeface="Open Sans Light" panose="020B0306030504020204" pitchFamily="34" charset="0"/>
                <a:ea typeface="Open Sans Light" panose="020B0306030504020204" pitchFamily="34" charset="0"/>
                <a:cs typeface="Open Sans Light" panose="020B0306030504020204" pitchFamily="34" charset="0"/>
              </a:rPr>
              <a:t>When they do seek support for behavioral-health issues, Gen Z may not be turning to regular outpatient mental-health services and instead may </a:t>
            </a:r>
            <a:r>
              <a:rPr lang="en-US" dirty="0">
                <a:solidFill>
                  <a:srgbClr val="FF0000"/>
                </a:solidFill>
                <a:latin typeface="Open Sans Light" panose="020B0306030504020204" pitchFamily="34" charset="0"/>
                <a:ea typeface="Open Sans Light" panose="020B0306030504020204" pitchFamily="34" charset="0"/>
                <a:cs typeface="Open Sans Light" panose="020B0306030504020204" pitchFamily="34" charset="0"/>
              </a:rPr>
              <a:t>rely on emergency care, social media, and digital tools</a:t>
            </a:r>
            <a:endParaRPr lang="en-US" dirty="0">
              <a:solidFill>
                <a:srgbClr val="333333"/>
              </a:solidFill>
              <a:latin typeface="Open Sans Light" panose="020B0306030504020204" pitchFamily="34" charset="0"/>
              <a:ea typeface="Open Sans Light" panose="020B0306030504020204" pitchFamily="34" charset="0"/>
              <a:cs typeface="Open Sans Light" panose="020B0306030504020204" pitchFamily="34" charset="0"/>
            </a:endParaRPr>
          </a:p>
          <a:p>
            <a:r>
              <a:rPr lang="en-US" dirty="0">
                <a:solidFill>
                  <a:srgbClr val="113C71"/>
                </a:solidFill>
                <a:latin typeface="Open Sans Light" panose="020B0306030504020204" pitchFamily="34" charset="0"/>
                <a:ea typeface="Open Sans Light" panose="020B0306030504020204" pitchFamily="34" charset="0"/>
                <a:cs typeface="Open Sans Light" panose="020B0306030504020204" pitchFamily="34" charset="0"/>
              </a:rPr>
              <a:t>Many Gen Zer's also indicated their first step in managing behavioral-health challenges was going to </a:t>
            </a:r>
            <a:r>
              <a:rPr lang="en-US" dirty="0">
                <a:solidFill>
                  <a:srgbClr val="FF0000"/>
                </a:solidFill>
                <a:latin typeface="Open Sans Light" panose="020B0306030504020204" pitchFamily="34" charset="0"/>
                <a:ea typeface="Open Sans Light" panose="020B0306030504020204" pitchFamily="34" charset="0"/>
                <a:cs typeface="Open Sans Light" panose="020B0306030504020204" pitchFamily="34" charset="0"/>
              </a:rPr>
              <a:t>TikTok or Reddit for advice from other young people</a:t>
            </a:r>
            <a:r>
              <a:rPr lang="en-US" dirty="0">
                <a:solidFill>
                  <a:srgbClr val="333333"/>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dirty="0">
                <a:solidFill>
                  <a:srgbClr val="113C71"/>
                </a:solidFill>
                <a:latin typeface="Open Sans Light" panose="020B0306030504020204" pitchFamily="34" charset="0"/>
                <a:ea typeface="Open Sans Light" panose="020B0306030504020204" pitchFamily="34" charset="0"/>
                <a:cs typeface="Open Sans Light" panose="020B0306030504020204" pitchFamily="34" charset="0"/>
              </a:rPr>
              <a:t>following therapists on Instagram, or downloading relevant </a:t>
            </a:r>
            <a:r>
              <a:rPr lang="en-US" dirty="0">
                <a:solidFill>
                  <a:srgbClr val="FF0000"/>
                </a:solidFill>
                <a:latin typeface="Open Sans Light" panose="020B0306030504020204" pitchFamily="34" charset="0"/>
                <a:ea typeface="Open Sans Light" panose="020B0306030504020204" pitchFamily="34" charset="0"/>
                <a:cs typeface="Open Sans Light" panose="020B0306030504020204" pitchFamily="34" charset="0"/>
              </a:rPr>
              <a:t>apps</a:t>
            </a:r>
            <a:endParaRPr lang="en-US" dirty="0">
              <a:solidFill>
                <a:srgbClr val="333333"/>
              </a:solidFill>
              <a:latin typeface="Open Sans Light" panose="020B0306030504020204" pitchFamily="34" charset="0"/>
              <a:ea typeface="Open Sans Light" panose="020B0306030504020204" pitchFamily="34" charset="0"/>
              <a:cs typeface="Open Sans Light" panose="020B0306030504020204" pitchFamily="34" charset="0"/>
            </a:endParaRPr>
          </a:p>
          <a:p>
            <a:r>
              <a:rPr lang="en-US" dirty="0">
                <a:solidFill>
                  <a:srgbClr val="113C71"/>
                </a:solidFill>
                <a:latin typeface="Open Sans Light" panose="020B0306030504020204" pitchFamily="34" charset="0"/>
                <a:ea typeface="Open Sans Light" panose="020B0306030504020204" pitchFamily="34" charset="0"/>
                <a:cs typeface="Open Sans Light" panose="020B0306030504020204" pitchFamily="34" charset="0"/>
              </a:rPr>
              <a:t>Gen Z values diversity when choosing a healthcare provider </a:t>
            </a:r>
          </a:p>
          <a:p>
            <a:endParaRPr lang="en-US" dirty="0"/>
          </a:p>
        </p:txBody>
      </p:sp>
      <p:sp>
        <p:nvSpPr>
          <p:cNvPr id="3" name="Google Shape;103;p2">
            <a:extLst>
              <a:ext uri="{FF2B5EF4-FFF2-40B4-BE49-F238E27FC236}">
                <a16:creationId xmlns:a16="http://schemas.microsoft.com/office/drawing/2014/main" id="{94BD3F4B-799C-07A7-611E-C4D48D38F026}"/>
              </a:ext>
            </a:extLst>
          </p:cNvPr>
          <p:cNvSpPr txBox="1"/>
          <p:nvPr/>
        </p:nvSpPr>
        <p:spPr>
          <a:xfrm>
            <a:off x="0" y="0"/>
            <a:ext cx="10515600" cy="91317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3D7C"/>
              </a:buClr>
              <a:buSzPts val="4400"/>
              <a:buFont typeface="Open Sans Light"/>
              <a:buNone/>
            </a:pPr>
            <a:r>
              <a:rPr lang="en-US" sz="4400" b="1" dirty="0">
                <a:solidFill>
                  <a:srgbClr val="0E3C72"/>
                </a:solidFill>
                <a:latin typeface="Open Sans Light"/>
                <a:ea typeface="Open Sans Light"/>
                <a:cs typeface="Open Sans Light"/>
                <a:sym typeface="Open Sans Light"/>
              </a:rPr>
              <a:t>Gen Z</a:t>
            </a:r>
          </a:p>
        </p:txBody>
      </p:sp>
      <p:pic>
        <p:nvPicPr>
          <p:cNvPr id="4" name="Picture 2">
            <a:extLst>
              <a:ext uri="{FF2B5EF4-FFF2-40B4-BE49-F238E27FC236}">
                <a16:creationId xmlns:a16="http://schemas.microsoft.com/office/drawing/2014/main" id="{0506B24D-2532-E551-F6BB-3D2B44171E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63743"/>
            <a:ext cx="969139" cy="794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57381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71EA3518-C826-93B7-4E36-BDEDF88882E8}"/>
              </a:ext>
            </a:extLst>
          </p:cNvPr>
          <p:cNvSpPr txBox="1">
            <a:spLocks/>
          </p:cNvSpPr>
          <p:nvPr/>
        </p:nvSpPr>
        <p:spPr>
          <a:xfrm>
            <a:off x="838200" y="1331639"/>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113C71"/>
                </a:solidFill>
                <a:latin typeface="Open Sans Light" panose="020B0306030504020204" pitchFamily="34" charset="0"/>
                <a:ea typeface="Open Sans Light" panose="020B0306030504020204" pitchFamily="34" charset="0"/>
                <a:cs typeface="Open Sans Light" panose="020B0306030504020204" pitchFamily="34" charset="0"/>
              </a:rPr>
              <a:t>Many student-athletes report higher levels of negative emotional states than non-student-athlete adolescents</a:t>
            </a:r>
          </a:p>
          <a:p>
            <a:r>
              <a:rPr lang="en-US" dirty="0">
                <a:solidFill>
                  <a:srgbClr val="113C71"/>
                </a:solidFill>
                <a:latin typeface="Open Sans Light" panose="020B0306030504020204" pitchFamily="34" charset="0"/>
                <a:ea typeface="Open Sans Light" panose="020B0306030504020204" pitchFamily="34" charset="0"/>
                <a:cs typeface="Open Sans Light" panose="020B0306030504020204" pitchFamily="34" charset="0"/>
              </a:rPr>
              <a:t>High-school sports have begun to copy the training methods and intensity levels of college sports - </a:t>
            </a:r>
            <a:r>
              <a:rPr lang="en-US" b="1" dirty="0">
                <a:solidFill>
                  <a:srgbClr val="113C71"/>
                </a:solidFill>
                <a:latin typeface="Open Sans Light" panose="020B0306030504020204" pitchFamily="34" charset="0"/>
                <a:ea typeface="Open Sans Light" panose="020B0306030504020204" pitchFamily="34" charset="0"/>
                <a:cs typeface="Open Sans Light" panose="020B0306030504020204" pitchFamily="34" charset="0"/>
              </a:rPr>
              <a:t>“sports professionalization”</a:t>
            </a:r>
          </a:p>
          <a:p>
            <a:r>
              <a:rPr lang="en-US" b="1" dirty="0">
                <a:solidFill>
                  <a:srgbClr val="113C71"/>
                </a:solidFill>
                <a:latin typeface="Open Sans Light" panose="020B0306030504020204" pitchFamily="34" charset="0"/>
                <a:ea typeface="Open Sans Light" panose="020B0306030504020204" pitchFamily="34" charset="0"/>
                <a:cs typeface="Open Sans Light" panose="020B0306030504020204" pitchFamily="34" charset="0"/>
              </a:rPr>
              <a:t>“I</a:t>
            </a:r>
            <a:r>
              <a:rPr lang="en-US" b="1" dirty="0">
                <a:solidFill>
                  <a:srgbClr val="113C71"/>
                </a:solidFill>
                <a:latin typeface="Open Sans Light" panose="020B0306030504020204" pitchFamily="34" charset="0"/>
                <a:ea typeface="Open Sans Light" panose="020B0306030504020204" pitchFamily="34" charset="0"/>
                <a:cs typeface="Open Sans Light" panose="020B0306030504020204" pitchFamily="34" charset="0"/>
                <a:hlinkClick r:id="rId3">
                  <a:extLst>
                    <a:ext uri="{A12FA001-AC4F-418D-AE19-62706E023703}">
                      <ahyp:hlinkClr xmlns:ahyp="http://schemas.microsoft.com/office/drawing/2018/hyperlinkcolor" val="tx"/>
                    </a:ext>
                  </a:extLst>
                </a:hlinkClick>
              </a:rPr>
              <a:t>nten</a:t>
            </a:r>
            <a:r>
              <a:rPr lang="en-US" b="1" u="sng" dirty="0">
                <a:solidFill>
                  <a:srgbClr val="113C71"/>
                </a:solidFill>
                <a:latin typeface="Open Sans Light" panose="020B0306030504020204" pitchFamily="34" charset="0"/>
                <a:ea typeface="Open Sans Light" panose="020B0306030504020204" pitchFamily="34" charset="0"/>
                <a:cs typeface="Open Sans Light" panose="020B0306030504020204" pitchFamily="34" charset="0"/>
                <a:hlinkClick r:id="rId3">
                  <a:extLst>
                    <a:ext uri="{A12FA001-AC4F-418D-AE19-62706E023703}">
                      <ahyp:hlinkClr xmlns:ahyp="http://schemas.microsoft.com/office/drawing/2018/hyperlinkcolor" val="tx"/>
                    </a:ext>
                  </a:extLst>
                </a:hlinkClick>
              </a:rPr>
              <a:t>sive parenting</a:t>
            </a:r>
            <a:r>
              <a:rPr lang="en-US" b="1" u="sng" dirty="0">
                <a:solidFill>
                  <a:srgbClr val="113C71"/>
                </a:solidFill>
                <a:latin typeface="Open Sans Light" panose="020B0306030504020204" pitchFamily="34" charset="0"/>
                <a:ea typeface="Open Sans Light" panose="020B0306030504020204" pitchFamily="34" charset="0"/>
                <a:cs typeface="Open Sans Light" panose="020B0306030504020204" pitchFamily="34" charset="0"/>
              </a:rPr>
              <a:t>”</a:t>
            </a:r>
            <a:r>
              <a:rPr lang="en-US" dirty="0">
                <a:solidFill>
                  <a:srgbClr val="113C71"/>
                </a:solidFill>
                <a:latin typeface="Open Sans Light" panose="020B0306030504020204" pitchFamily="34" charset="0"/>
                <a:ea typeface="Open Sans Light" panose="020B0306030504020204" pitchFamily="34" charset="0"/>
                <a:cs typeface="Open Sans Light" panose="020B0306030504020204" pitchFamily="34" charset="0"/>
              </a:rPr>
              <a:t> has become the norm, parents in recent decades have pressed upon their kids the </a:t>
            </a:r>
            <a:r>
              <a:rPr lang="en-US" dirty="0">
                <a:solidFill>
                  <a:srgbClr val="113C71"/>
                </a:solidFill>
                <a:latin typeface="Open Sans Light" panose="020B0306030504020204" pitchFamily="34" charset="0"/>
                <a:ea typeface="Open Sans Light" panose="020B0306030504020204" pitchFamily="34" charset="0"/>
                <a:cs typeface="Open Sans Light" panose="020B0306030504020204" pitchFamily="34" charset="0"/>
                <a:hlinkClick r:id="rId4">
                  <a:extLst>
                    <a:ext uri="{A12FA001-AC4F-418D-AE19-62706E023703}">
                      <ahyp:hlinkClr xmlns:ahyp="http://schemas.microsoft.com/office/drawing/2018/hyperlinkcolor" val="tx"/>
                    </a:ext>
                  </a:extLst>
                </a:hlinkClick>
              </a:rPr>
              <a:t>idea</a:t>
            </a:r>
            <a:r>
              <a:rPr lang="en-US" dirty="0">
                <a:solidFill>
                  <a:srgbClr val="113C71"/>
                </a:solidFill>
                <a:latin typeface="Open Sans Light" panose="020B0306030504020204" pitchFamily="34" charset="0"/>
                <a:ea typeface="Open Sans Light" panose="020B0306030504020204" pitchFamily="34" charset="0"/>
                <a:cs typeface="Open Sans Light" panose="020B0306030504020204" pitchFamily="34" charset="0"/>
              </a:rPr>
              <a:t> that endless practice is the route to athletic mastery</a:t>
            </a:r>
          </a:p>
          <a:p>
            <a:r>
              <a:rPr lang="en-US" dirty="0">
                <a:solidFill>
                  <a:srgbClr val="113C71"/>
                </a:solidFill>
                <a:latin typeface="Open Sans Light" panose="020B0306030504020204" pitchFamily="34" charset="0"/>
                <a:ea typeface="Open Sans Light" panose="020B0306030504020204" pitchFamily="34" charset="0"/>
                <a:cs typeface="Open Sans Light" panose="020B0306030504020204" pitchFamily="34" charset="0"/>
              </a:rPr>
              <a:t>Youth sports industrial complex</a:t>
            </a:r>
            <a:endParaRPr lang="en-US" dirty="0"/>
          </a:p>
        </p:txBody>
      </p:sp>
      <p:sp>
        <p:nvSpPr>
          <p:cNvPr id="3" name="Google Shape;103;p2">
            <a:extLst>
              <a:ext uri="{FF2B5EF4-FFF2-40B4-BE49-F238E27FC236}">
                <a16:creationId xmlns:a16="http://schemas.microsoft.com/office/drawing/2014/main" id="{E2B3ECE9-F48C-C483-C4AE-5DEBB87C0DD8}"/>
              </a:ext>
            </a:extLst>
          </p:cNvPr>
          <p:cNvSpPr txBox="1"/>
          <p:nvPr/>
        </p:nvSpPr>
        <p:spPr>
          <a:xfrm>
            <a:off x="0" y="0"/>
            <a:ext cx="10515600" cy="91317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3D7C"/>
              </a:buClr>
              <a:buSzPts val="4400"/>
              <a:buFont typeface="Open Sans Light"/>
              <a:buNone/>
            </a:pPr>
            <a:r>
              <a:rPr lang="en-US" sz="4400" b="1" dirty="0">
                <a:solidFill>
                  <a:srgbClr val="0E3C72"/>
                </a:solidFill>
                <a:latin typeface="Open Sans Light"/>
                <a:ea typeface="Open Sans Light"/>
                <a:cs typeface="Open Sans Light"/>
                <a:sym typeface="Open Sans Light"/>
              </a:rPr>
              <a:t>Gen Z Athletes</a:t>
            </a:r>
          </a:p>
        </p:txBody>
      </p:sp>
      <p:pic>
        <p:nvPicPr>
          <p:cNvPr id="4" name="Picture 2">
            <a:extLst>
              <a:ext uri="{FF2B5EF4-FFF2-40B4-BE49-F238E27FC236}">
                <a16:creationId xmlns:a16="http://schemas.microsoft.com/office/drawing/2014/main" id="{F53BE929-3209-06FD-7E28-873F1454D7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063743"/>
            <a:ext cx="969139" cy="794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1866293"/>
      </p:ext>
    </p:extLst>
  </p:cSld>
  <p:clrMapOvr>
    <a:masterClrMapping/>
  </p:clrMapOvr>
</p:sld>
</file>

<file path=ppt/theme/theme1.xml><?xml version="1.0" encoding="utf-8"?>
<a:theme xmlns:a="http://schemas.openxmlformats.org/drawingml/2006/main" name="Office Theme">
  <a:themeElements>
    <a:clrScheme name="Borchers">
      <a:dk1>
        <a:srgbClr val="000000"/>
      </a:dk1>
      <a:lt1>
        <a:srgbClr val="FFFFFF"/>
      </a:lt1>
      <a:dk2>
        <a:srgbClr val="44546A"/>
      </a:dk2>
      <a:lt2>
        <a:srgbClr val="E7E6E6"/>
      </a:lt2>
      <a:accent1>
        <a:srgbClr val="CF0022"/>
      </a:accent1>
      <a:accent2>
        <a:srgbClr val="003C71"/>
      </a:accent2>
      <a:accent3>
        <a:srgbClr val="1A85C9"/>
      </a:accent3>
      <a:accent4>
        <a:srgbClr val="FF0016"/>
      </a:accent4>
      <a:accent5>
        <a:srgbClr val="5B9BD5"/>
      </a:accent5>
      <a:accent6>
        <a:srgbClr val="A0BCF1"/>
      </a:accent6>
      <a:hlink>
        <a:srgbClr val="00E5FD"/>
      </a:hlink>
      <a:folHlink>
        <a:srgbClr val="319CA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234</TotalTime>
  <Words>1974</Words>
  <Application>Microsoft Macintosh PowerPoint</Application>
  <PresentationFormat>Widescreen</PresentationFormat>
  <Paragraphs>258</Paragraphs>
  <Slides>34</Slides>
  <Notes>34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Arial</vt:lpstr>
      <vt:lpstr>Calibri</vt:lpstr>
      <vt:lpstr>Courier New</vt:lpstr>
      <vt:lpstr>Open Sans</vt:lpstr>
      <vt:lpstr>Open Sans ExtraBold</vt:lpstr>
      <vt:lpstr>Open Sans Light</vt:lpstr>
      <vt:lpstr>Open Sans SemiBold</vt:lpstr>
      <vt:lpstr>OpenSans</vt:lpstr>
      <vt:lpstr>Office Theme</vt:lpstr>
      <vt:lpstr>The National Epidemic of Adolescent and High School Student Mental Health:  The Effect on Athletes, Coaches and Administrators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Importance of Education and Training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Alissa Clendenen</dc:creator>
  <cp:lastModifiedBy>Phil Rison</cp:lastModifiedBy>
  <cp:revision>19</cp:revision>
  <dcterms:created xsi:type="dcterms:W3CDTF">2021-09-17T16:52:07Z</dcterms:created>
  <dcterms:modified xsi:type="dcterms:W3CDTF">2025-02-26T20:19:13Z</dcterms:modified>
</cp:coreProperties>
</file>